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56" r:id="rId5"/>
    <p:sldId id="123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A0DF"/>
    <a:srgbClr val="153058"/>
    <a:srgbClr val="C000B2"/>
    <a:srgbClr val="00461C"/>
    <a:srgbClr val="007A37"/>
    <a:srgbClr val="9751CB"/>
    <a:srgbClr val="181472"/>
    <a:srgbClr val="977589"/>
    <a:srgbClr val="B0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DCEC4-A0F7-402C-823C-8BF21263D501}" v="59" dt="2022-11-28T15:55:48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56" d="100"/>
          <a:sy n="56" d="100"/>
        </p:scale>
        <p:origin x="104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4056-5627-42EA-8015-88939157642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BC12-4C9D-432B-A5CE-EA6E960443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02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132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5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8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8" cy="1219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-1" y="-7144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4" y="308634"/>
            <a:ext cx="2709993" cy="1134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E3131E-2D30-0FAD-B8F3-15379FBC4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5415340"/>
            <a:ext cx="5948363" cy="650119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GB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29</a:t>
            </a:r>
            <a:r>
              <a:rPr lang="en-GB" sz="1800" baseline="30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</a:t>
            </a:r>
            <a:r>
              <a:rPr lang="en-GB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November 2022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FA085-05D8-B9DF-AA4E-92C6964FBC6C}"/>
              </a:ext>
            </a:extLst>
          </p:cNvPr>
          <p:cNvSpPr txBox="1">
            <a:spLocks/>
          </p:cNvSpPr>
          <p:nvPr/>
        </p:nvSpPr>
        <p:spPr>
          <a:xfrm>
            <a:off x="752469" y="2904541"/>
            <a:ext cx="5842713" cy="2149786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GB" sz="4200" b="1" dirty="0">
                <a:solidFill>
                  <a:schemeClr val="bg1"/>
                </a:solidFill>
              </a:rPr>
              <a:t>Are we ready for Quantum Internet?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GB" sz="4200" b="1" dirty="0">
                <a:solidFill>
                  <a:schemeClr val="bg1"/>
                </a:solidFill>
              </a:rPr>
              <a:t> </a:t>
            </a:r>
            <a:br>
              <a:rPr lang="en-GB" sz="4400" b="1" dirty="0">
                <a:solidFill>
                  <a:schemeClr val="bg1"/>
                </a:solidFill>
              </a:rPr>
            </a:br>
            <a:r>
              <a:rPr lang="en-GB" sz="3100" b="1" dirty="0">
                <a:solidFill>
                  <a:schemeClr val="bg1"/>
                </a:solidFill>
              </a:rPr>
              <a:t>Dr Romerson Oliveira</a:t>
            </a:r>
            <a:br>
              <a:rPr lang="en-GB" sz="32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High Performance Networks Group | Smart Internet Lab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0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Rectangle: Rounded Corners 1168">
            <a:extLst>
              <a:ext uri="{FF2B5EF4-FFF2-40B4-BE49-F238E27FC236}">
                <a16:creationId xmlns:a16="http://schemas.microsoft.com/office/drawing/2014/main" id="{2E3ED03E-6A05-6A1E-A3DC-130EBECEA3B1}"/>
              </a:ext>
            </a:extLst>
          </p:cNvPr>
          <p:cNvSpPr/>
          <p:nvPr/>
        </p:nvSpPr>
        <p:spPr>
          <a:xfrm>
            <a:off x="3642134" y="1210290"/>
            <a:ext cx="722966" cy="497795"/>
          </a:xfrm>
          <a:prstGeom prst="roundRect">
            <a:avLst>
              <a:gd name="adj" fmla="val 1469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/>
            <a:endParaRPr lang="en-GB" sz="1000" dirty="0">
              <a:solidFill>
                <a:schemeClr val="tx1"/>
              </a:solidFill>
              <a:latin typeface="Montserrat" panose="000005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1103" name="Picture 40">
            <a:extLst>
              <a:ext uri="{FF2B5EF4-FFF2-40B4-BE49-F238E27FC236}">
                <a16:creationId xmlns:a16="http://schemas.microsoft.com/office/drawing/2014/main" id="{655DE829-2B4F-BA1F-8CFA-75697D5DD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0" r="318" b="18826"/>
          <a:stretch/>
        </p:blipFill>
        <p:spPr bwMode="auto">
          <a:xfrm flipH="1">
            <a:off x="4078470" y="1296977"/>
            <a:ext cx="1013239" cy="6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167" descr="Shape&#10;&#10;Description automatically generated with low confidence">
            <a:extLst>
              <a:ext uri="{FF2B5EF4-FFF2-40B4-BE49-F238E27FC236}">
                <a16:creationId xmlns:a16="http://schemas.microsoft.com/office/drawing/2014/main" id="{4F5849F3-AE60-6FE9-4FA2-C2EC75F79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2547" r="-3899" b="16242"/>
          <a:stretch/>
        </p:blipFill>
        <p:spPr>
          <a:xfrm>
            <a:off x="3553003" y="1148817"/>
            <a:ext cx="933853" cy="640045"/>
          </a:xfrm>
          <a:prstGeom prst="rect">
            <a:avLst/>
          </a:prstGeom>
        </p:spPr>
      </p:pic>
      <p:pic>
        <p:nvPicPr>
          <p:cNvPr id="1156" name="Picture 1155" descr="A group of white cubes&#10;&#10;Description automatically generated with medium confidence">
            <a:extLst>
              <a:ext uri="{FF2B5EF4-FFF2-40B4-BE49-F238E27FC236}">
                <a16:creationId xmlns:a16="http://schemas.microsoft.com/office/drawing/2014/main" id="{920E9D13-BC9A-0BCA-F249-BA8202ACA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005" y="2567272"/>
            <a:ext cx="1665539" cy="1143050"/>
          </a:xfrm>
          <a:prstGeom prst="rect">
            <a:avLst/>
          </a:prstGeom>
        </p:spPr>
      </p:pic>
      <p:sp>
        <p:nvSpPr>
          <p:cNvPr id="89" name="Parallelogram 88">
            <a:extLst>
              <a:ext uri="{FF2B5EF4-FFF2-40B4-BE49-F238E27FC236}">
                <a16:creationId xmlns:a16="http://schemas.microsoft.com/office/drawing/2014/main" id="{609E77A1-AAE0-A4E9-7020-33DBF49A96B1}"/>
              </a:ext>
            </a:extLst>
          </p:cNvPr>
          <p:cNvSpPr/>
          <p:nvPr/>
        </p:nvSpPr>
        <p:spPr>
          <a:xfrm>
            <a:off x="7519890" y="5973034"/>
            <a:ext cx="4435243" cy="721635"/>
          </a:xfrm>
          <a:prstGeom prst="parallelogram">
            <a:avLst>
              <a:gd name="adj" fmla="val 120285"/>
            </a:avLst>
          </a:prstGeom>
          <a:solidFill>
            <a:schemeClr val="bg2">
              <a:alpha val="40000"/>
            </a:schemeClr>
          </a:solidFill>
          <a:ln w="1905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328" y="123640"/>
            <a:ext cx="9541121" cy="836904"/>
          </a:xfrm>
        </p:spPr>
        <p:txBody>
          <a:bodyPr lIns="0"/>
          <a:lstStyle/>
          <a:p>
            <a:r>
              <a:rPr lang="en-US" sz="3600" b="1" dirty="0"/>
              <a:t>The Quantum Internet</a:t>
            </a:r>
            <a:endParaRPr lang="en-GB" sz="3600" b="1" dirty="0"/>
          </a:p>
        </p:txBody>
      </p:sp>
      <p:pic>
        <p:nvPicPr>
          <p:cNvPr id="5" name="Picture 2" descr="What's on – The Architecture Centre">
            <a:extLst>
              <a:ext uri="{FF2B5EF4-FFF2-40B4-BE49-F238E27FC236}">
                <a16:creationId xmlns:a16="http://schemas.microsoft.com/office/drawing/2014/main" id="{0A043B9B-AE64-4654-9C99-9028B3D1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95" y="123640"/>
            <a:ext cx="1983346" cy="8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B497DE29-0D74-5A5E-47A2-4F0F9B267DFD}"/>
              </a:ext>
            </a:extLst>
          </p:cNvPr>
          <p:cNvSpPr/>
          <p:nvPr/>
        </p:nvSpPr>
        <p:spPr>
          <a:xfrm>
            <a:off x="7516488" y="5144405"/>
            <a:ext cx="4435243" cy="721635"/>
          </a:xfrm>
          <a:prstGeom prst="parallelogram">
            <a:avLst>
              <a:gd name="adj" fmla="val 120285"/>
            </a:avLst>
          </a:prstGeom>
          <a:solidFill>
            <a:schemeClr val="bg2">
              <a:alpha val="40000"/>
            </a:schemeClr>
          </a:solidFill>
          <a:ln w="1905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643C08E-6929-8F66-DFE8-DAB2F7B9176D}"/>
              </a:ext>
            </a:extLst>
          </p:cNvPr>
          <p:cNvSpPr/>
          <p:nvPr/>
        </p:nvSpPr>
        <p:spPr>
          <a:xfrm>
            <a:off x="7523549" y="4324810"/>
            <a:ext cx="4435243" cy="721635"/>
          </a:xfrm>
          <a:prstGeom prst="parallelogram">
            <a:avLst>
              <a:gd name="adj" fmla="val 120285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628782D-DCFD-985D-6488-96A62CBFDC5E}"/>
              </a:ext>
            </a:extLst>
          </p:cNvPr>
          <p:cNvSpPr/>
          <p:nvPr/>
        </p:nvSpPr>
        <p:spPr>
          <a:xfrm>
            <a:off x="7515042" y="3497679"/>
            <a:ext cx="4435243" cy="721635"/>
          </a:xfrm>
          <a:prstGeom prst="parallelogram">
            <a:avLst>
              <a:gd name="adj" fmla="val 120285"/>
            </a:avLst>
          </a:prstGeom>
          <a:solidFill>
            <a:schemeClr val="bg2">
              <a:alpha val="40000"/>
            </a:schemeClr>
          </a:solidFill>
          <a:ln w="1905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0B41A945-C0D2-F53A-FD51-94DD22D9C303}"/>
              </a:ext>
            </a:extLst>
          </p:cNvPr>
          <p:cNvSpPr/>
          <p:nvPr/>
        </p:nvSpPr>
        <p:spPr>
          <a:xfrm>
            <a:off x="8571970" y="5354382"/>
            <a:ext cx="589491" cy="1158439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D992D90A-BE04-A6FC-46BC-94D5188A3197}"/>
              </a:ext>
            </a:extLst>
          </p:cNvPr>
          <p:cNvSpPr/>
          <p:nvPr/>
        </p:nvSpPr>
        <p:spPr>
          <a:xfrm>
            <a:off x="8571493" y="4540971"/>
            <a:ext cx="590418" cy="1207982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95224D3-EEBA-C18D-6C69-2D7CB706DA76}"/>
              </a:ext>
            </a:extLst>
          </p:cNvPr>
          <p:cNvSpPr/>
          <p:nvPr/>
        </p:nvSpPr>
        <p:spPr>
          <a:xfrm>
            <a:off x="8571493" y="3704290"/>
            <a:ext cx="590418" cy="1238723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D56D50-291A-14EA-0CEB-21136C792680}"/>
              </a:ext>
            </a:extLst>
          </p:cNvPr>
          <p:cNvSpPr/>
          <p:nvPr/>
        </p:nvSpPr>
        <p:spPr>
          <a:xfrm>
            <a:off x="8571970" y="5348187"/>
            <a:ext cx="587576" cy="40457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4B8D8E1-C37B-FC06-3C91-0594B5E35095}"/>
              </a:ext>
            </a:extLst>
          </p:cNvPr>
          <p:cNvSpPr/>
          <p:nvPr/>
        </p:nvSpPr>
        <p:spPr>
          <a:xfrm>
            <a:off x="8572950" y="3702231"/>
            <a:ext cx="586594" cy="41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7DB9108A-2637-BCB5-9964-FF2735B3F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81" y="3921867"/>
            <a:ext cx="143994" cy="14399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EED4CB2-7FFD-8320-F3B2-F056B1C58C5B}"/>
              </a:ext>
            </a:extLst>
          </p:cNvPr>
          <p:cNvSpPr txBox="1"/>
          <p:nvPr/>
        </p:nvSpPr>
        <p:spPr>
          <a:xfrm>
            <a:off x="9263868" y="3588459"/>
            <a:ext cx="954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>secret data</a:t>
            </a: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BFE91B6-88D4-5BFD-CB39-F31EF9CB173F}"/>
              </a:ext>
            </a:extLst>
          </p:cNvPr>
          <p:cNvSpPr/>
          <p:nvPr/>
        </p:nvSpPr>
        <p:spPr>
          <a:xfrm>
            <a:off x="8943151" y="3618768"/>
            <a:ext cx="1596037" cy="771993"/>
          </a:xfrm>
          <a:prstGeom prst="arc">
            <a:avLst>
              <a:gd name="adj1" fmla="val 11509513"/>
              <a:gd name="adj2" fmla="val 21006869"/>
            </a:avLst>
          </a:prstGeom>
          <a:ln w="9525">
            <a:solidFill>
              <a:schemeClr val="bg2">
                <a:lumMod val="10000"/>
              </a:schemeClr>
            </a:solidFill>
            <a:prstDash val="sysDash"/>
          </a:ln>
          <a:effectLst>
            <a:outerShdw blurRad="50800" dist="12700" dir="5400000" algn="t" rotWithShape="0">
              <a:prstClr val="black">
                <a:alpha val="4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C762B2A1-9A05-2B76-FA3D-EA464F4D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79" y="3003726"/>
            <a:ext cx="902312" cy="90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269E77D-A84E-C0B9-3DFF-3109F428B420}"/>
              </a:ext>
            </a:extLst>
          </p:cNvPr>
          <p:cNvSpPr txBox="1"/>
          <p:nvPr/>
        </p:nvSpPr>
        <p:spPr>
          <a:xfrm>
            <a:off x="7471413" y="6303473"/>
            <a:ext cx="9544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Key</a:t>
            </a:r>
          </a:p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Generation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FB8D4E-EA99-3529-5093-0D8065BF6E1C}"/>
              </a:ext>
            </a:extLst>
          </p:cNvPr>
          <p:cNvSpPr txBox="1"/>
          <p:nvPr/>
        </p:nvSpPr>
        <p:spPr>
          <a:xfrm>
            <a:off x="7471411" y="5453854"/>
            <a:ext cx="1034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Key </a:t>
            </a:r>
          </a:p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Management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05B6E0-2CFD-4610-1123-C09CDF1989DA}"/>
              </a:ext>
            </a:extLst>
          </p:cNvPr>
          <p:cNvSpPr txBox="1"/>
          <p:nvPr/>
        </p:nvSpPr>
        <p:spPr>
          <a:xfrm>
            <a:off x="7534110" y="4656883"/>
            <a:ext cx="9431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Network</a:t>
            </a:r>
          </a:p>
          <a:p>
            <a:pPr algn="r"/>
            <a:r>
              <a:rPr lang="en-US" sz="1100" dirty="0" err="1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Control&amp;Mgmt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14E24B-C9AB-0A72-1F8E-3253780F8585}"/>
              </a:ext>
            </a:extLst>
          </p:cNvPr>
          <p:cNvSpPr txBox="1"/>
          <p:nvPr/>
        </p:nvSpPr>
        <p:spPr>
          <a:xfrm>
            <a:off x="7471412" y="3807128"/>
            <a:ext cx="9456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User</a:t>
            </a:r>
          </a:p>
          <a:p>
            <a:pPr algn="r"/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Application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A92D3F-5E4C-853C-7C68-A9253E06124B}"/>
              </a:ext>
            </a:extLst>
          </p:cNvPr>
          <p:cNvSpPr txBox="1"/>
          <p:nvPr/>
        </p:nvSpPr>
        <p:spPr>
          <a:xfrm>
            <a:off x="9036143" y="5498084"/>
            <a:ext cx="1482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>sync &amp; processing</a:t>
            </a:r>
          </a:p>
        </p:txBody>
      </p: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90A04C02-9068-C8FB-88B4-8FCB647AC1A9}"/>
              </a:ext>
            </a:extLst>
          </p:cNvPr>
          <p:cNvSpPr/>
          <p:nvPr/>
        </p:nvSpPr>
        <p:spPr>
          <a:xfrm>
            <a:off x="10331469" y="5354382"/>
            <a:ext cx="589491" cy="1158439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FD05A0BB-0BC4-4F0C-411D-540029601AA4}"/>
              </a:ext>
            </a:extLst>
          </p:cNvPr>
          <p:cNvSpPr/>
          <p:nvPr/>
        </p:nvSpPr>
        <p:spPr>
          <a:xfrm>
            <a:off x="10330992" y="4540971"/>
            <a:ext cx="590418" cy="1207982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lowchart: Magnetic Disk 66">
            <a:extLst>
              <a:ext uri="{FF2B5EF4-FFF2-40B4-BE49-F238E27FC236}">
                <a16:creationId xmlns:a16="http://schemas.microsoft.com/office/drawing/2014/main" id="{7F384564-D3E0-C8CA-357D-6E3ADC124035}"/>
              </a:ext>
            </a:extLst>
          </p:cNvPr>
          <p:cNvSpPr/>
          <p:nvPr/>
        </p:nvSpPr>
        <p:spPr>
          <a:xfrm>
            <a:off x="10330992" y="3704290"/>
            <a:ext cx="590418" cy="1238723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F5CDFDF-C891-55DB-043F-5D52AB6A87F7}"/>
              </a:ext>
            </a:extLst>
          </p:cNvPr>
          <p:cNvSpPr/>
          <p:nvPr/>
        </p:nvSpPr>
        <p:spPr>
          <a:xfrm>
            <a:off x="10331469" y="5348187"/>
            <a:ext cx="587576" cy="40457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2855277-F5F4-5B93-1D52-C11AD7E394E5}"/>
              </a:ext>
            </a:extLst>
          </p:cNvPr>
          <p:cNvSpPr/>
          <p:nvPr/>
        </p:nvSpPr>
        <p:spPr>
          <a:xfrm>
            <a:off x="10332449" y="3702231"/>
            <a:ext cx="586594" cy="41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EAD94A2-22A2-2EE2-B0CB-B4DB3ABBB0F0}"/>
              </a:ext>
            </a:extLst>
          </p:cNvPr>
          <p:cNvSpPr/>
          <p:nvPr/>
        </p:nvSpPr>
        <p:spPr>
          <a:xfrm>
            <a:off x="10331467" y="6114529"/>
            <a:ext cx="587576" cy="40457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8ABEDAF-B28C-FEDE-2FC5-07F0E3BC0AC6}"/>
              </a:ext>
            </a:extLst>
          </p:cNvPr>
          <p:cNvSpPr/>
          <p:nvPr/>
        </p:nvSpPr>
        <p:spPr>
          <a:xfrm>
            <a:off x="8573873" y="6114440"/>
            <a:ext cx="587576" cy="40457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02C315B-D4DC-AC40-9E14-EC70623EE2F4}"/>
              </a:ext>
            </a:extLst>
          </p:cNvPr>
          <p:cNvSpPr/>
          <p:nvPr/>
        </p:nvSpPr>
        <p:spPr>
          <a:xfrm flipV="1">
            <a:off x="8958175" y="6200034"/>
            <a:ext cx="1560693" cy="417556"/>
          </a:xfrm>
          <a:prstGeom prst="arc">
            <a:avLst>
              <a:gd name="adj1" fmla="val 10843648"/>
              <a:gd name="adj2" fmla="val 21585765"/>
            </a:avLst>
          </a:prstGeom>
          <a:ln w="15875">
            <a:gradFill flip="none" rotWithShape="1">
              <a:gsLst>
                <a:gs pos="12000">
                  <a:srgbClr val="7030A0"/>
                </a:gs>
                <a:gs pos="31000">
                  <a:schemeClr val="accent1">
                    <a:lumMod val="75000"/>
                  </a:schemeClr>
                </a:gs>
                <a:gs pos="58000">
                  <a:srgbClr val="24FC39"/>
                </a:gs>
                <a:gs pos="71000">
                  <a:srgbClr val="FFFF00"/>
                </a:gs>
                <a:gs pos="79000">
                  <a:schemeClr val="accent2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</a:ln>
          <a:effectLst>
            <a:outerShdw blurRad="50800" dist="12700" dir="5400000" algn="t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F730EA45-29D3-C20B-45DC-838FE9823C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96" y="6396751"/>
            <a:ext cx="165306" cy="165100"/>
          </a:xfrm>
          <a:prstGeom prst="rect">
            <a:avLst/>
          </a:prstGeom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C9DE099A-75E0-8076-3EC3-A583A339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83" y="4428629"/>
            <a:ext cx="417715" cy="4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>
            <a:extLst>
              <a:ext uri="{FF2B5EF4-FFF2-40B4-BE49-F238E27FC236}">
                <a16:creationId xmlns:a16="http://schemas.microsoft.com/office/drawing/2014/main" id="{49F421D4-58CF-4C29-A701-2E770B97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855" y="2969758"/>
            <a:ext cx="1029460" cy="10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Shape&#10;&#10;Description automatically generated with low confidence">
            <a:extLst>
              <a:ext uri="{FF2B5EF4-FFF2-40B4-BE49-F238E27FC236}">
                <a16:creationId xmlns:a16="http://schemas.microsoft.com/office/drawing/2014/main" id="{328A5687-806C-A281-882A-DB709B13F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93" y="3921867"/>
            <a:ext cx="143994" cy="14399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10D0A2-08B8-1F95-966F-010EDE1F9141}"/>
              </a:ext>
            </a:extLst>
          </p:cNvPr>
          <p:cNvCxnSpPr>
            <a:cxnSpLocks/>
          </p:cNvCxnSpPr>
          <p:nvPr/>
        </p:nvCxnSpPr>
        <p:spPr>
          <a:xfrm>
            <a:off x="8910741" y="5532541"/>
            <a:ext cx="1642110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12700">
              <a:srgbClr val="C00000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52FEB2C2-402A-24DC-8EBC-636B8092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395" y="6145218"/>
            <a:ext cx="343760" cy="343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2DE9A9-C896-2446-3753-AF75840C759B}"/>
              </a:ext>
            </a:extLst>
          </p:cNvPr>
          <p:cNvSpPr/>
          <p:nvPr/>
        </p:nvSpPr>
        <p:spPr>
          <a:xfrm>
            <a:off x="10539473" y="6253073"/>
            <a:ext cx="154983" cy="146881"/>
          </a:xfrm>
          <a:prstGeom prst="roundRect">
            <a:avLst>
              <a:gd name="adj" fmla="val 758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A407CDBE-4455-A7B1-8965-BEE80A18E9CB}"/>
              </a:ext>
            </a:extLst>
          </p:cNvPr>
          <p:cNvSpPr/>
          <p:nvPr/>
        </p:nvSpPr>
        <p:spPr>
          <a:xfrm>
            <a:off x="8773097" y="6226042"/>
            <a:ext cx="175587" cy="180777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Picture 85" descr="Shape&#10;&#10;Description automatically generated with low confidence">
            <a:extLst>
              <a:ext uri="{FF2B5EF4-FFF2-40B4-BE49-F238E27FC236}">
                <a16:creationId xmlns:a16="http://schemas.microsoft.com/office/drawing/2014/main" id="{9841A52F-224B-C785-EF33-06303869EC8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E0239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5" y="6204411"/>
            <a:ext cx="228689" cy="228689"/>
          </a:xfrm>
          <a:prstGeom prst="rect">
            <a:avLst/>
          </a:prstGeom>
        </p:spPr>
      </p:pic>
      <p:pic>
        <p:nvPicPr>
          <p:cNvPr id="90" name="Picture 10">
            <a:extLst>
              <a:ext uri="{FF2B5EF4-FFF2-40B4-BE49-F238E27FC236}">
                <a16:creationId xmlns:a16="http://schemas.microsoft.com/office/drawing/2014/main" id="{5BC75E2B-19BE-719C-ADC6-FE7ED869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80" y="6140841"/>
            <a:ext cx="343760" cy="343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D752B2F-B621-7757-4FB9-74FCFB5BF2BC}"/>
              </a:ext>
            </a:extLst>
          </p:cNvPr>
          <p:cNvSpPr/>
          <p:nvPr/>
        </p:nvSpPr>
        <p:spPr>
          <a:xfrm>
            <a:off x="10529982" y="6221665"/>
            <a:ext cx="175587" cy="180777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" name="Picture 91" descr="Shape&#10;&#10;Description automatically generated with low confidence">
            <a:extLst>
              <a:ext uri="{FF2B5EF4-FFF2-40B4-BE49-F238E27FC236}">
                <a16:creationId xmlns:a16="http://schemas.microsoft.com/office/drawing/2014/main" id="{D62D5BF2-68F4-3DCC-E2B6-81C11263C64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E0239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30" y="6200034"/>
            <a:ext cx="228689" cy="22868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BBE372-F0D2-443F-9A2F-C8ADD90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821" y="5215660"/>
            <a:ext cx="417826" cy="4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>
            <a:extLst>
              <a:ext uri="{FF2B5EF4-FFF2-40B4-BE49-F238E27FC236}">
                <a16:creationId xmlns:a16="http://schemas.microsoft.com/office/drawing/2014/main" id="{87FEBE68-4FD6-1548-CD44-45671EA9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8" y="5216948"/>
            <a:ext cx="417826" cy="4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F49D7F2-3CE9-61C7-4333-4CFA006994AB}"/>
              </a:ext>
            </a:extLst>
          </p:cNvPr>
          <p:cNvSpPr/>
          <p:nvPr/>
        </p:nvSpPr>
        <p:spPr>
          <a:xfrm>
            <a:off x="1544837" y="3203018"/>
            <a:ext cx="1218015" cy="577060"/>
          </a:xfrm>
          <a:prstGeom prst="roundRect">
            <a:avLst>
              <a:gd name="adj" fmla="val 3920"/>
            </a:avLst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35000">
                <a:schemeClr val="bg2">
                  <a:lumMod val="75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16200000" scaled="1"/>
            <a:tileRect/>
          </a:gradFill>
          <a:ln w="6350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FFF2990-9D0D-2226-06DA-E01B879BC9BA}"/>
              </a:ext>
            </a:extLst>
          </p:cNvPr>
          <p:cNvSpPr txBox="1"/>
          <p:nvPr/>
        </p:nvSpPr>
        <p:spPr>
          <a:xfrm>
            <a:off x="1535958" y="3782934"/>
            <a:ext cx="681519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Q-node</a:t>
            </a:r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8F554212-2B9D-104B-04B9-13EAC31AE5EA}"/>
              </a:ext>
            </a:extLst>
          </p:cNvPr>
          <p:cNvCxnSpPr>
            <a:cxnSpLocks/>
          </p:cNvCxnSpPr>
          <p:nvPr/>
        </p:nvCxnSpPr>
        <p:spPr>
          <a:xfrm flipH="1" flipV="1">
            <a:off x="249494" y="1919159"/>
            <a:ext cx="1328621" cy="1341622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E0B4E523-EB82-0D4E-80BC-EEA2121C1FD5}"/>
              </a:ext>
            </a:extLst>
          </p:cNvPr>
          <p:cNvCxnSpPr>
            <a:cxnSpLocks/>
          </p:cNvCxnSpPr>
          <p:nvPr/>
        </p:nvCxnSpPr>
        <p:spPr>
          <a:xfrm flipH="1" flipV="1">
            <a:off x="244186" y="2882994"/>
            <a:ext cx="1344272" cy="835685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AC80657-69A0-CC2F-8D99-89C276976D73}"/>
              </a:ext>
            </a:extLst>
          </p:cNvPr>
          <p:cNvCxnSpPr>
            <a:cxnSpLocks/>
          </p:cNvCxnSpPr>
          <p:nvPr/>
        </p:nvCxnSpPr>
        <p:spPr>
          <a:xfrm flipV="1">
            <a:off x="2123393" y="1919159"/>
            <a:ext cx="635622" cy="1355949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949FCC3-7F1A-E4E4-20AC-6DB93B7413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3000"/>
                    </a14:imgEffect>
                    <a14:imgEffect>
                      <a14:brightnessContrast bright="-5000" contrast="8000"/>
                    </a14:imgEffect>
                  </a14:imgLayer>
                </a14:imgProps>
              </a:ext>
            </a:extLst>
          </a:blip>
          <a:srcRect l="7546" t="-495" r="3865" b="-1"/>
          <a:stretch/>
        </p:blipFill>
        <p:spPr>
          <a:xfrm>
            <a:off x="249495" y="1919159"/>
            <a:ext cx="2509520" cy="963835"/>
          </a:xfrm>
          <a:prstGeom prst="roundRect">
            <a:avLst>
              <a:gd name="adj" fmla="val 2108"/>
            </a:avLst>
          </a:prstGeom>
          <a:ln w="12700">
            <a:solidFill>
              <a:srgbClr val="7030A0"/>
            </a:solidFill>
          </a:ln>
          <a:effectLst>
            <a:glow rad="12700">
              <a:srgbClr val="9751CB">
                <a:alpha val="34902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81" name="Rectangle: Rounded Corners 1080">
            <a:extLst>
              <a:ext uri="{FF2B5EF4-FFF2-40B4-BE49-F238E27FC236}">
                <a16:creationId xmlns:a16="http://schemas.microsoft.com/office/drawing/2014/main" id="{E47ED882-0787-C47A-B45A-2B77E46189EF}"/>
              </a:ext>
            </a:extLst>
          </p:cNvPr>
          <p:cNvSpPr/>
          <p:nvPr/>
        </p:nvSpPr>
        <p:spPr>
          <a:xfrm>
            <a:off x="2173165" y="3260781"/>
            <a:ext cx="553981" cy="457898"/>
          </a:xfrm>
          <a:prstGeom prst="roundRect">
            <a:avLst>
              <a:gd name="adj" fmla="val 2608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94000">
                <a:srgbClr val="3D64A7"/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FECB634E-F690-FDCB-1B39-EF3F7E864C09}"/>
              </a:ext>
            </a:extLst>
          </p:cNvPr>
          <p:cNvSpPr txBox="1"/>
          <p:nvPr/>
        </p:nvSpPr>
        <p:spPr>
          <a:xfrm>
            <a:off x="2021816" y="3497464"/>
            <a:ext cx="830008" cy="1846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rgbClr val="181472"/>
                </a:solidFill>
                <a:latin typeface="Montserrat" panose="00000500000000000000" pitchFamily="2" charset="0"/>
              </a:rPr>
              <a:t>QFC</a:t>
            </a:r>
          </a:p>
        </p:txBody>
      </p:sp>
      <p:pic>
        <p:nvPicPr>
          <p:cNvPr id="1083" name="Picture 38">
            <a:extLst>
              <a:ext uri="{FF2B5EF4-FFF2-40B4-BE49-F238E27FC236}">
                <a16:creationId xmlns:a16="http://schemas.microsoft.com/office/drawing/2014/main" id="{5B7BAFE8-0AC7-B558-2AC2-F6AFAAAB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981" y="3291643"/>
            <a:ext cx="189286" cy="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FD531140-1A92-F085-41C4-F31859288F6D}"/>
              </a:ext>
            </a:extLst>
          </p:cNvPr>
          <p:cNvCxnSpPr>
            <a:cxnSpLocks/>
            <a:endCxn id="1081" idx="1"/>
          </p:cNvCxnSpPr>
          <p:nvPr/>
        </p:nvCxnSpPr>
        <p:spPr>
          <a:xfrm>
            <a:off x="2116856" y="3489730"/>
            <a:ext cx="56309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12700">
              <a:schemeClr val="bg2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8" name="Rectangle: Rounded Corners 1087">
            <a:extLst>
              <a:ext uri="{FF2B5EF4-FFF2-40B4-BE49-F238E27FC236}">
                <a16:creationId xmlns:a16="http://schemas.microsoft.com/office/drawing/2014/main" id="{445578D3-FD9B-0176-B842-C79DE493156C}"/>
              </a:ext>
            </a:extLst>
          </p:cNvPr>
          <p:cNvSpPr/>
          <p:nvPr/>
        </p:nvSpPr>
        <p:spPr>
          <a:xfrm>
            <a:off x="4946259" y="2214244"/>
            <a:ext cx="1218015" cy="577060"/>
          </a:xfrm>
          <a:prstGeom prst="roundRect">
            <a:avLst>
              <a:gd name="adj" fmla="val 3920"/>
            </a:avLst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35000">
                <a:schemeClr val="bg2">
                  <a:lumMod val="75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16200000" scaled="1"/>
            <a:tileRect/>
          </a:gradFill>
          <a:ln w="6350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75F14ED7-012E-7A40-7A1A-9474C6B88E6D}"/>
              </a:ext>
            </a:extLst>
          </p:cNvPr>
          <p:cNvSpPr txBox="1"/>
          <p:nvPr/>
        </p:nvSpPr>
        <p:spPr>
          <a:xfrm>
            <a:off x="5816888" y="2000697"/>
            <a:ext cx="681519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Q-node</a:t>
            </a:r>
          </a:p>
        </p:txBody>
      </p:sp>
      <p:sp>
        <p:nvSpPr>
          <p:cNvPr id="1090" name="Rectangle: Rounded Corners 1089">
            <a:extLst>
              <a:ext uri="{FF2B5EF4-FFF2-40B4-BE49-F238E27FC236}">
                <a16:creationId xmlns:a16="http://schemas.microsoft.com/office/drawing/2014/main" id="{F75E1AD2-58BD-56B0-478E-A6F047D15D36}"/>
              </a:ext>
            </a:extLst>
          </p:cNvPr>
          <p:cNvSpPr/>
          <p:nvPr/>
        </p:nvSpPr>
        <p:spPr>
          <a:xfrm>
            <a:off x="5577707" y="2272007"/>
            <a:ext cx="553981" cy="457898"/>
          </a:xfrm>
          <a:prstGeom prst="roundRect">
            <a:avLst>
              <a:gd name="adj" fmla="val 2608"/>
            </a:avLst>
          </a:prstGeom>
          <a:gradFill flip="none" rotWithShape="1">
            <a:gsLst>
              <a:gs pos="100000">
                <a:srgbClr val="7030A0"/>
              </a:gs>
              <a:gs pos="5594">
                <a:schemeClr val="bg2"/>
              </a:gs>
              <a:gs pos="23000">
                <a:schemeClr val="bg2">
                  <a:lumMod val="90000"/>
                </a:schemeClr>
              </a:gs>
              <a:gs pos="67000">
                <a:srgbClr val="E4A0DF"/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1" name="Picture 1090" descr="Shape&#10;&#10;Description automatically generated with low confidence">
            <a:extLst>
              <a:ext uri="{FF2B5EF4-FFF2-40B4-BE49-F238E27FC236}">
                <a16:creationId xmlns:a16="http://schemas.microsoft.com/office/drawing/2014/main" id="{BDE7FAA1-B042-408E-C294-A20A65DC1DE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E0239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98" y="2263102"/>
            <a:ext cx="279797" cy="279797"/>
          </a:xfrm>
          <a:prstGeom prst="rect">
            <a:avLst/>
          </a:prstGeom>
        </p:spPr>
      </p:pic>
      <p:sp>
        <p:nvSpPr>
          <p:cNvPr id="1092" name="TextBox 1091">
            <a:extLst>
              <a:ext uri="{FF2B5EF4-FFF2-40B4-BE49-F238E27FC236}">
                <a16:creationId xmlns:a16="http://schemas.microsoft.com/office/drawing/2014/main" id="{BAB4E285-BE38-5E60-C7C3-EF07C88B86E6}"/>
              </a:ext>
            </a:extLst>
          </p:cNvPr>
          <p:cNvSpPr txBox="1"/>
          <p:nvPr/>
        </p:nvSpPr>
        <p:spPr>
          <a:xfrm>
            <a:off x="5577707" y="2462524"/>
            <a:ext cx="553981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latin typeface="Montserrat" panose="00000500000000000000" pitchFamily="2" charset="0"/>
              </a:rPr>
              <a:t>QPU</a:t>
            </a:r>
          </a:p>
        </p:txBody>
      </p:sp>
      <p:sp>
        <p:nvSpPr>
          <p:cNvPr id="1093" name="Rectangle: Rounded Corners 1092">
            <a:extLst>
              <a:ext uri="{FF2B5EF4-FFF2-40B4-BE49-F238E27FC236}">
                <a16:creationId xmlns:a16="http://schemas.microsoft.com/office/drawing/2014/main" id="{7B7F8029-DC7E-C0AD-6326-B033874E291E}"/>
              </a:ext>
            </a:extLst>
          </p:cNvPr>
          <p:cNvSpPr/>
          <p:nvPr/>
        </p:nvSpPr>
        <p:spPr>
          <a:xfrm>
            <a:off x="4984037" y="2272007"/>
            <a:ext cx="553981" cy="457898"/>
          </a:xfrm>
          <a:prstGeom prst="roundRect">
            <a:avLst>
              <a:gd name="adj" fmla="val 2608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94000">
                <a:srgbClr val="3D64A7"/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TextBox 1093">
            <a:extLst>
              <a:ext uri="{FF2B5EF4-FFF2-40B4-BE49-F238E27FC236}">
                <a16:creationId xmlns:a16="http://schemas.microsoft.com/office/drawing/2014/main" id="{E7ED3884-4354-40C5-9070-D88F4DE7D0AA}"/>
              </a:ext>
            </a:extLst>
          </p:cNvPr>
          <p:cNvSpPr txBox="1"/>
          <p:nvPr/>
        </p:nvSpPr>
        <p:spPr>
          <a:xfrm>
            <a:off x="4984036" y="2508690"/>
            <a:ext cx="553981" cy="1846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rgbClr val="181472"/>
                </a:solidFill>
                <a:latin typeface="Montserrat" panose="00000500000000000000" pitchFamily="2" charset="0"/>
              </a:rPr>
              <a:t>QFC</a:t>
            </a:r>
          </a:p>
        </p:txBody>
      </p:sp>
      <p:pic>
        <p:nvPicPr>
          <p:cNvPr id="1095" name="Picture 38">
            <a:extLst>
              <a:ext uri="{FF2B5EF4-FFF2-40B4-BE49-F238E27FC236}">
                <a16:creationId xmlns:a16="http://schemas.microsoft.com/office/drawing/2014/main" id="{5B5D7873-4108-488C-4A61-723716A0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0853" y="2302869"/>
            <a:ext cx="189286" cy="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9350F531-EF36-5F79-3189-7DD6B38EBB01}"/>
              </a:ext>
            </a:extLst>
          </p:cNvPr>
          <p:cNvCxnSpPr>
            <a:cxnSpLocks/>
            <a:stCxn id="1090" idx="1"/>
            <a:endCxn id="1093" idx="3"/>
          </p:cNvCxnSpPr>
          <p:nvPr/>
        </p:nvCxnSpPr>
        <p:spPr>
          <a:xfrm flipH="1">
            <a:off x="5538018" y="2500956"/>
            <a:ext cx="39689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12700">
              <a:schemeClr val="bg2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A6354763-4877-B870-FDC1-6EF09CEB95D8}"/>
              </a:ext>
            </a:extLst>
          </p:cNvPr>
          <p:cNvCxnSpPr>
            <a:cxnSpLocks/>
          </p:cNvCxnSpPr>
          <p:nvPr/>
        </p:nvCxnSpPr>
        <p:spPr>
          <a:xfrm flipV="1">
            <a:off x="2121751" y="2882994"/>
            <a:ext cx="642273" cy="835685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F83F7BC-F008-9C1E-1C32-23BBACB2D837}"/>
              </a:ext>
            </a:extLst>
          </p:cNvPr>
          <p:cNvSpPr/>
          <p:nvPr/>
        </p:nvSpPr>
        <p:spPr>
          <a:xfrm>
            <a:off x="1578115" y="3260781"/>
            <a:ext cx="553981" cy="457898"/>
          </a:xfrm>
          <a:prstGeom prst="roundRect">
            <a:avLst>
              <a:gd name="adj" fmla="val 2608"/>
            </a:avLst>
          </a:prstGeom>
          <a:gradFill flip="none" rotWithShape="1">
            <a:gsLst>
              <a:gs pos="100000">
                <a:srgbClr val="7030A0"/>
              </a:gs>
              <a:gs pos="5594">
                <a:schemeClr val="bg2"/>
              </a:gs>
              <a:gs pos="23000">
                <a:schemeClr val="bg2">
                  <a:lumMod val="90000"/>
                </a:schemeClr>
              </a:gs>
              <a:gs pos="67000">
                <a:srgbClr val="E4A0DF"/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  <a:scene3d>
            <a:camera prst="orthographicFront"/>
            <a:lightRig rig="threePt" dir="t"/>
          </a:scene3d>
          <a:sp3d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Shape&#10;&#10;Description automatically generated with low confidence">
            <a:extLst>
              <a:ext uri="{FF2B5EF4-FFF2-40B4-BE49-F238E27FC236}">
                <a16:creationId xmlns:a16="http://schemas.microsoft.com/office/drawing/2014/main" id="{F70975F7-AE4C-F864-5BBE-6C1A8854777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E0239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06" y="3251876"/>
            <a:ext cx="279797" cy="27979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91E76BD5-675E-8619-D77E-217790AB7DF8}"/>
              </a:ext>
            </a:extLst>
          </p:cNvPr>
          <p:cNvSpPr txBox="1"/>
          <p:nvPr/>
        </p:nvSpPr>
        <p:spPr>
          <a:xfrm>
            <a:off x="1550417" y="3451298"/>
            <a:ext cx="586988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latin typeface="Montserrat" panose="00000500000000000000" pitchFamily="2" charset="0"/>
              </a:rPr>
              <a:t>QPU</a:t>
            </a:r>
          </a:p>
        </p:txBody>
      </p:sp>
      <p:cxnSp>
        <p:nvCxnSpPr>
          <p:cNvPr id="1118" name="Straight Connector 1117">
            <a:extLst>
              <a:ext uri="{FF2B5EF4-FFF2-40B4-BE49-F238E27FC236}">
                <a16:creationId xmlns:a16="http://schemas.microsoft.com/office/drawing/2014/main" id="{C8F57C90-24FD-BEF3-4964-20B73D9988E5}"/>
              </a:ext>
            </a:extLst>
          </p:cNvPr>
          <p:cNvCxnSpPr>
            <a:cxnSpLocks/>
          </p:cNvCxnSpPr>
          <p:nvPr/>
        </p:nvCxnSpPr>
        <p:spPr>
          <a:xfrm flipV="1">
            <a:off x="3690226" y="2774988"/>
            <a:ext cx="336113" cy="44777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1" name="Straight Connector 1120">
            <a:extLst>
              <a:ext uri="{FF2B5EF4-FFF2-40B4-BE49-F238E27FC236}">
                <a16:creationId xmlns:a16="http://schemas.microsoft.com/office/drawing/2014/main" id="{5C702A69-53FB-1876-FC0E-4362FDAF3290}"/>
              </a:ext>
            </a:extLst>
          </p:cNvPr>
          <p:cNvCxnSpPr>
            <a:cxnSpLocks/>
            <a:stCxn id="1101" idx="1"/>
          </p:cNvCxnSpPr>
          <p:nvPr/>
        </p:nvCxnSpPr>
        <p:spPr>
          <a:xfrm flipH="1" flipV="1">
            <a:off x="4119872" y="2683806"/>
            <a:ext cx="463166" cy="504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4" name="Straight Connector 1123">
            <a:extLst>
              <a:ext uri="{FF2B5EF4-FFF2-40B4-BE49-F238E27FC236}">
                <a16:creationId xmlns:a16="http://schemas.microsoft.com/office/drawing/2014/main" id="{A2C61F4D-E296-1BCE-A4EA-B8A50E15DB3B}"/>
              </a:ext>
            </a:extLst>
          </p:cNvPr>
          <p:cNvCxnSpPr>
            <a:cxnSpLocks/>
            <a:stCxn id="1098" idx="3"/>
          </p:cNvCxnSpPr>
          <p:nvPr/>
        </p:nvCxnSpPr>
        <p:spPr>
          <a:xfrm>
            <a:off x="3738033" y="3313810"/>
            <a:ext cx="1044073" cy="364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8" name="Picture 1097" descr="Icon&#10;&#10;Description automatically generated">
            <a:extLst>
              <a:ext uri="{FF2B5EF4-FFF2-40B4-BE49-F238E27FC236}">
                <a16:creationId xmlns:a16="http://schemas.microsoft.com/office/drawing/2014/main" id="{89B7B6C9-8334-C38D-02EB-550D08D0DA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6513" y="3064964"/>
            <a:ext cx="501520" cy="497692"/>
          </a:xfrm>
          <a:prstGeom prst="rect">
            <a:avLst/>
          </a:prstGeom>
        </p:spPr>
      </p:pic>
      <p:pic>
        <p:nvPicPr>
          <p:cNvPr id="1102" name="Picture 1101" descr="Icon&#10;&#10;Description automatically generated">
            <a:extLst>
              <a:ext uri="{FF2B5EF4-FFF2-40B4-BE49-F238E27FC236}">
                <a16:creationId xmlns:a16="http://schemas.microsoft.com/office/drawing/2014/main" id="{6784BA58-B29C-BE8C-AD08-0122B4D716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79486" y="2330778"/>
            <a:ext cx="501520" cy="497692"/>
          </a:xfrm>
          <a:prstGeom prst="rect">
            <a:avLst/>
          </a:prstGeom>
        </p:spPr>
      </p:pic>
      <p:cxnSp>
        <p:nvCxnSpPr>
          <p:cNvPr id="1145" name="Straight Connector 1144">
            <a:extLst>
              <a:ext uri="{FF2B5EF4-FFF2-40B4-BE49-F238E27FC236}">
                <a16:creationId xmlns:a16="http://schemas.microsoft.com/office/drawing/2014/main" id="{A6502AB6-841C-6BD0-72E7-D1C98E0A4B90}"/>
              </a:ext>
            </a:extLst>
          </p:cNvPr>
          <p:cNvCxnSpPr>
            <a:cxnSpLocks/>
            <a:stCxn id="111" idx="3"/>
            <a:endCxn id="1098" idx="1"/>
          </p:cNvCxnSpPr>
          <p:nvPr/>
        </p:nvCxnSpPr>
        <p:spPr>
          <a:xfrm flipV="1">
            <a:off x="2762852" y="3313810"/>
            <a:ext cx="473661" cy="17773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1" name="Straight Connector 1170">
            <a:extLst>
              <a:ext uri="{FF2B5EF4-FFF2-40B4-BE49-F238E27FC236}">
                <a16:creationId xmlns:a16="http://schemas.microsoft.com/office/drawing/2014/main" id="{CF287A90-4916-1FFC-0F26-CB8B475A0D7F}"/>
              </a:ext>
            </a:extLst>
          </p:cNvPr>
          <p:cNvCxnSpPr>
            <a:cxnSpLocks/>
            <a:stCxn id="1088" idx="2"/>
          </p:cNvCxnSpPr>
          <p:nvPr/>
        </p:nvCxnSpPr>
        <p:spPr>
          <a:xfrm flipH="1">
            <a:off x="4946259" y="2791304"/>
            <a:ext cx="609008" cy="43506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7" name="Straight Arrow Connector 1176">
            <a:extLst>
              <a:ext uri="{FF2B5EF4-FFF2-40B4-BE49-F238E27FC236}">
                <a16:creationId xmlns:a16="http://schemas.microsoft.com/office/drawing/2014/main" id="{BD59E7DF-3879-13D8-E7ED-766EAD69C7E7}"/>
              </a:ext>
            </a:extLst>
          </p:cNvPr>
          <p:cNvCxnSpPr>
            <a:cxnSpLocks/>
            <a:endCxn id="1102" idx="0"/>
          </p:cNvCxnSpPr>
          <p:nvPr/>
        </p:nvCxnSpPr>
        <p:spPr>
          <a:xfrm>
            <a:off x="4114137" y="2000697"/>
            <a:ext cx="16109" cy="33008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8" name="Straight Arrow Connector 1177">
            <a:extLst>
              <a:ext uri="{FF2B5EF4-FFF2-40B4-BE49-F238E27FC236}">
                <a16:creationId xmlns:a16="http://schemas.microsoft.com/office/drawing/2014/main" id="{A69E7505-DCD6-60BA-88DA-49CB457CF34F}"/>
              </a:ext>
            </a:extLst>
          </p:cNvPr>
          <p:cNvCxnSpPr>
            <a:cxnSpLocks/>
            <a:endCxn id="1101" idx="0"/>
          </p:cNvCxnSpPr>
          <p:nvPr/>
        </p:nvCxnSpPr>
        <p:spPr>
          <a:xfrm>
            <a:off x="4346123" y="1937022"/>
            <a:ext cx="487675" cy="100262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1" name="Straight Arrow Connector 1180">
            <a:extLst>
              <a:ext uri="{FF2B5EF4-FFF2-40B4-BE49-F238E27FC236}">
                <a16:creationId xmlns:a16="http://schemas.microsoft.com/office/drawing/2014/main" id="{5377D4C1-01C0-6842-4A84-691BAE1BEE15}"/>
              </a:ext>
            </a:extLst>
          </p:cNvPr>
          <p:cNvCxnSpPr>
            <a:cxnSpLocks/>
            <a:endCxn id="1088" idx="0"/>
          </p:cNvCxnSpPr>
          <p:nvPr/>
        </p:nvCxnSpPr>
        <p:spPr>
          <a:xfrm>
            <a:off x="4555968" y="1782231"/>
            <a:ext cx="999299" cy="4320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4" name="Straight Arrow Connector 1183">
            <a:extLst>
              <a:ext uri="{FF2B5EF4-FFF2-40B4-BE49-F238E27FC236}">
                <a16:creationId xmlns:a16="http://schemas.microsoft.com/office/drawing/2014/main" id="{DBCF9F04-E080-2540-A3C1-E6AC4828A9B2}"/>
              </a:ext>
            </a:extLst>
          </p:cNvPr>
          <p:cNvCxnSpPr>
            <a:cxnSpLocks/>
            <a:endCxn id="1098" idx="0"/>
          </p:cNvCxnSpPr>
          <p:nvPr/>
        </p:nvCxnSpPr>
        <p:spPr>
          <a:xfrm flipH="1">
            <a:off x="3487273" y="1895368"/>
            <a:ext cx="340437" cy="116959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7" name="Straight Arrow Connector 1186">
            <a:extLst>
              <a:ext uri="{FF2B5EF4-FFF2-40B4-BE49-F238E27FC236}">
                <a16:creationId xmlns:a16="http://schemas.microsoft.com/office/drawing/2014/main" id="{6DC66193-4A39-7DD3-0461-1E37DE930811}"/>
              </a:ext>
            </a:extLst>
          </p:cNvPr>
          <p:cNvCxnSpPr>
            <a:cxnSpLocks/>
          </p:cNvCxnSpPr>
          <p:nvPr/>
        </p:nvCxnSpPr>
        <p:spPr>
          <a:xfrm flipH="1">
            <a:off x="2733654" y="1848051"/>
            <a:ext cx="884211" cy="13549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3" name="Rectangle: Rounded Corners 1212">
            <a:extLst>
              <a:ext uri="{FF2B5EF4-FFF2-40B4-BE49-F238E27FC236}">
                <a16:creationId xmlns:a16="http://schemas.microsoft.com/office/drawing/2014/main" id="{DC8A7DB9-AAC4-FDD1-6C81-494305EA7125}"/>
              </a:ext>
            </a:extLst>
          </p:cNvPr>
          <p:cNvSpPr/>
          <p:nvPr/>
        </p:nvSpPr>
        <p:spPr>
          <a:xfrm>
            <a:off x="2761081" y="1079914"/>
            <a:ext cx="1577009" cy="590659"/>
          </a:xfrm>
          <a:prstGeom prst="roundRect">
            <a:avLst>
              <a:gd name="adj" fmla="val 1469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7203">
                <a:schemeClr val="bg2">
                  <a:lumMod val="90000"/>
                </a:schemeClr>
              </a:gs>
              <a:gs pos="40000">
                <a:schemeClr val="bg1"/>
              </a:gs>
            </a:gsLst>
            <a:lin ang="16200000" scaled="1"/>
          </a:gradFill>
          <a:ln w="6350">
            <a:noFill/>
          </a:ln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Montserrat" panose="00000500000000000000" pitchFamily="2" charset="0"/>
                <a:cs typeface="Courier New" panose="02070309020205020404" pitchFamily="49" charset="0"/>
              </a:rPr>
              <a:t>Quantum Network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Montserrat" panose="00000500000000000000" pitchFamily="2" charset="0"/>
                <a:cs typeface="Courier New" panose="02070309020205020404" pitchFamily="49" charset="0"/>
              </a:rPr>
              <a:t>Control &amp; Management</a:t>
            </a:r>
            <a:endParaRPr lang="en-US" sz="1000" dirty="0">
              <a:solidFill>
                <a:schemeClr val="tx1"/>
              </a:solidFill>
              <a:latin typeface="Montserrat" panose="00000500000000000000" pitchFamily="2" charset="0"/>
              <a:cs typeface="Courier New" panose="02070309020205020404" pitchFamily="49" charset="0"/>
            </a:endParaRPr>
          </a:p>
        </p:txBody>
      </p:sp>
      <p:pic>
        <p:nvPicPr>
          <p:cNvPr id="1101" name="Picture 1100" descr="Icon&#10;&#10;Description automatically generated">
            <a:extLst>
              <a:ext uri="{FF2B5EF4-FFF2-40B4-BE49-F238E27FC236}">
                <a16:creationId xmlns:a16="http://schemas.microsoft.com/office/drawing/2014/main" id="{9C380EE4-9C10-145E-3095-76C5616F5F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83038" y="2939651"/>
            <a:ext cx="501520" cy="497692"/>
          </a:xfrm>
          <a:prstGeom prst="rect">
            <a:avLst/>
          </a:prstGeom>
        </p:spPr>
      </p:pic>
      <p:cxnSp>
        <p:nvCxnSpPr>
          <p:cNvPr id="1225" name="Straight Connector 1224">
            <a:extLst>
              <a:ext uri="{FF2B5EF4-FFF2-40B4-BE49-F238E27FC236}">
                <a16:creationId xmlns:a16="http://schemas.microsoft.com/office/drawing/2014/main" id="{BD7803F2-5A9E-F490-0287-E302A08CFEEF}"/>
              </a:ext>
            </a:extLst>
          </p:cNvPr>
          <p:cNvCxnSpPr>
            <a:cxnSpLocks/>
          </p:cNvCxnSpPr>
          <p:nvPr/>
        </p:nvCxnSpPr>
        <p:spPr>
          <a:xfrm>
            <a:off x="6559827" y="1034975"/>
            <a:ext cx="0" cy="3132834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" name="Straight Connector 1227">
            <a:extLst>
              <a:ext uri="{FF2B5EF4-FFF2-40B4-BE49-F238E27FC236}">
                <a16:creationId xmlns:a16="http://schemas.microsoft.com/office/drawing/2014/main" id="{687484FA-D049-6CBC-134B-EFC10D4DD9ED}"/>
              </a:ext>
            </a:extLst>
          </p:cNvPr>
          <p:cNvCxnSpPr>
            <a:cxnSpLocks/>
          </p:cNvCxnSpPr>
          <p:nvPr/>
        </p:nvCxnSpPr>
        <p:spPr>
          <a:xfrm>
            <a:off x="291548" y="4167809"/>
            <a:ext cx="6268279" cy="0"/>
          </a:xfrm>
          <a:prstGeom prst="line">
            <a:avLst/>
          </a:prstGeom>
          <a:ln w="34925" cmpd="thickThin">
            <a:solidFill>
              <a:schemeClr val="bg2">
                <a:lumMod val="25000"/>
              </a:schemeClr>
            </a:solidFill>
            <a:prstDash val="solid"/>
            <a:headEnd type="oval"/>
            <a:tailEnd type="none"/>
          </a:ln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" name="Straight Connector 1231">
            <a:extLst>
              <a:ext uri="{FF2B5EF4-FFF2-40B4-BE49-F238E27FC236}">
                <a16:creationId xmlns:a16="http://schemas.microsoft.com/office/drawing/2014/main" id="{0F342563-7AE7-D546-2A27-7C882C0DD93A}"/>
              </a:ext>
            </a:extLst>
          </p:cNvPr>
          <p:cNvCxnSpPr>
            <a:cxnSpLocks/>
          </p:cNvCxnSpPr>
          <p:nvPr/>
        </p:nvCxnSpPr>
        <p:spPr>
          <a:xfrm flipH="1" flipV="1">
            <a:off x="7169428" y="2754357"/>
            <a:ext cx="4780857" cy="2019"/>
          </a:xfrm>
          <a:prstGeom prst="line">
            <a:avLst/>
          </a:prstGeom>
          <a:ln w="34925" cmpd="thickThin">
            <a:solidFill>
              <a:schemeClr val="bg2">
                <a:lumMod val="25000"/>
              </a:schemeClr>
            </a:solidFill>
            <a:prstDash val="solid"/>
            <a:headEnd type="oval"/>
            <a:tailEnd type="none"/>
          </a:ln>
          <a:effectLst>
            <a:outerShdw blurRad="50800" dist="254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" name="Straight Connector 1233">
            <a:extLst>
              <a:ext uri="{FF2B5EF4-FFF2-40B4-BE49-F238E27FC236}">
                <a16:creationId xmlns:a16="http://schemas.microsoft.com/office/drawing/2014/main" id="{214F1148-421E-3ED1-0C36-DBAEB1720985}"/>
              </a:ext>
            </a:extLst>
          </p:cNvPr>
          <p:cNvCxnSpPr>
            <a:cxnSpLocks/>
          </p:cNvCxnSpPr>
          <p:nvPr/>
        </p:nvCxnSpPr>
        <p:spPr>
          <a:xfrm>
            <a:off x="7176054" y="2758393"/>
            <a:ext cx="0" cy="393627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1" name="TextBox 1240">
            <a:extLst>
              <a:ext uri="{FF2B5EF4-FFF2-40B4-BE49-F238E27FC236}">
                <a16:creationId xmlns:a16="http://schemas.microsoft.com/office/drawing/2014/main" id="{344F9F46-217D-32EC-25A7-0B54091B96EA}"/>
              </a:ext>
            </a:extLst>
          </p:cNvPr>
          <p:cNvSpPr txBox="1"/>
          <p:nvPr/>
        </p:nvSpPr>
        <p:spPr>
          <a:xfrm>
            <a:off x="349327" y="4207923"/>
            <a:ext cx="499079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Distributed Quantum Computing</a:t>
            </a:r>
          </a:p>
        </p:txBody>
      </p:sp>
      <p:sp>
        <p:nvSpPr>
          <p:cNvPr id="1242" name="TextBox 1241">
            <a:extLst>
              <a:ext uri="{FF2B5EF4-FFF2-40B4-BE49-F238E27FC236}">
                <a16:creationId xmlns:a16="http://schemas.microsoft.com/office/drawing/2014/main" id="{6DD10548-3FEC-6D51-CE70-BAD45DFEA1C2}"/>
              </a:ext>
            </a:extLst>
          </p:cNvPr>
          <p:cNvSpPr txBox="1"/>
          <p:nvPr/>
        </p:nvSpPr>
        <p:spPr>
          <a:xfrm>
            <a:off x="8690395" y="2447355"/>
            <a:ext cx="315411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Quantum Key Distribution</a:t>
            </a:r>
          </a:p>
        </p:txBody>
      </p:sp>
      <p:sp>
        <p:nvSpPr>
          <p:cNvPr id="1247" name="TextBox 1246">
            <a:extLst>
              <a:ext uri="{FF2B5EF4-FFF2-40B4-BE49-F238E27FC236}">
                <a16:creationId xmlns:a16="http://schemas.microsoft.com/office/drawing/2014/main" id="{4F74BC8B-3B17-FA8D-A871-797C11DE9BB4}"/>
              </a:ext>
            </a:extLst>
          </p:cNvPr>
          <p:cNvSpPr txBox="1"/>
          <p:nvPr/>
        </p:nvSpPr>
        <p:spPr>
          <a:xfrm>
            <a:off x="5279802" y="3890966"/>
            <a:ext cx="121480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10GE – 100GE</a:t>
            </a:r>
          </a:p>
        </p:txBody>
      </p:sp>
      <p:sp>
        <p:nvSpPr>
          <p:cNvPr id="1252" name="Rectangle 1251">
            <a:extLst>
              <a:ext uri="{FF2B5EF4-FFF2-40B4-BE49-F238E27FC236}">
                <a16:creationId xmlns:a16="http://schemas.microsoft.com/office/drawing/2014/main" id="{DA60DA63-75E7-7E88-CECC-B0AF910CDBD5}"/>
              </a:ext>
            </a:extLst>
          </p:cNvPr>
          <p:cNvSpPr/>
          <p:nvPr/>
        </p:nvSpPr>
        <p:spPr>
          <a:xfrm>
            <a:off x="11468209" y="2870334"/>
            <a:ext cx="3762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Rectangle 1255">
            <a:extLst>
              <a:ext uri="{FF2B5EF4-FFF2-40B4-BE49-F238E27FC236}">
                <a16:creationId xmlns:a16="http://schemas.microsoft.com/office/drawing/2014/main" id="{1EC7ADC6-19B1-8AFA-FF60-4CC63C964FA1}"/>
              </a:ext>
            </a:extLst>
          </p:cNvPr>
          <p:cNvSpPr/>
          <p:nvPr/>
        </p:nvSpPr>
        <p:spPr>
          <a:xfrm>
            <a:off x="8237245" y="1285533"/>
            <a:ext cx="1637263" cy="879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Programmable Hardware</a:t>
            </a:r>
          </a:p>
          <a:p>
            <a:pPr algn="ctr"/>
            <a:r>
              <a:rPr lang="en-GB" dirty="0"/>
              <a:t>encryptor</a:t>
            </a:r>
            <a:endParaRPr lang="en-US" dirty="0"/>
          </a:p>
        </p:txBody>
      </p:sp>
      <p:pic>
        <p:nvPicPr>
          <p:cNvPr id="1257" name="Picture 125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8846808-16BA-2584-4E75-B2BCA305DF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82559" y="1737285"/>
            <a:ext cx="1482996" cy="983290"/>
          </a:xfrm>
          <a:prstGeom prst="rect">
            <a:avLst/>
          </a:prstGeom>
        </p:spPr>
      </p:pic>
      <p:sp>
        <p:nvSpPr>
          <p:cNvPr id="1271" name="TextBox 1270">
            <a:extLst>
              <a:ext uri="{FF2B5EF4-FFF2-40B4-BE49-F238E27FC236}">
                <a16:creationId xmlns:a16="http://schemas.microsoft.com/office/drawing/2014/main" id="{170CC415-B791-66B3-C182-947AFDBE5323}"/>
              </a:ext>
            </a:extLst>
          </p:cNvPr>
          <p:cNvSpPr txBox="1"/>
          <p:nvPr/>
        </p:nvSpPr>
        <p:spPr>
          <a:xfrm>
            <a:off x="249493" y="4727871"/>
            <a:ext cx="6310329" cy="338554"/>
          </a:xfrm>
          <a:prstGeom prst="rect">
            <a:avLst/>
          </a:prstGeom>
          <a:solidFill>
            <a:srgbClr val="153058"/>
          </a:solidFill>
          <a:effectLst/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chemeClr val="bg1"/>
                </a:solidFill>
                <a:effectLst/>
                <a:latin typeface="Rockwell" panose="02060603020205020403" pitchFamily="18" charset="0"/>
              </a:rPr>
              <a:t>What abou</a:t>
            </a:r>
            <a:r>
              <a:rPr lang="en-GB" sz="1600" dirty="0">
                <a:solidFill>
                  <a:schemeClr val="bg1"/>
                </a:solidFill>
                <a:latin typeface="Rockwell" panose="02060603020205020403" pitchFamily="18" charset="0"/>
              </a:rPr>
              <a:t>t the s</a:t>
            </a:r>
            <a:r>
              <a:rPr lang="en-GB" sz="1600" b="0" dirty="0">
                <a:solidFill>
                  <a:schemeClr val="bg1"/>
                </a:solidFill>
                <a:effectLst/>
                <a:latin typeface="Rockwell" panose="02060603020205020403" pitchFamily="18" charset="0"/>
              </a:rPr>
              <a:t>ociotechnical impact of our research?</a:t>
            </a:r>
            <a:endParaRPr lang="en-US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73" name="Content Placeholder 2">
            <a:extLst>
              <a:ext uri="{FF2B5EF4-FFF2-40B4-BE49-F238E27FC236}">
                <a16:creationId xmlns:a16="http://schemas.microsoft.com/office/drawing/2014/main" id="{FFA3434F-7450-64A8-487A-68A77D7D4780}"/>
              </a:ext>
            </a:extLst>
          </p:cNvPr>
          <p:cNvSpPr txBox="1">
            <a:spLocks/>
          </p:cNvSpPr>
          <p:nvPr/>
        </p:nvSpPr>
        <p:spPr>
          <a:xfrm>
            <a:off x="248965" y="5125410"/>
            <a:ext cx="6310323" cy="15627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Secure sensitive data; </a:t>
            </a:r>
          </a:p>
          <a:p>
            <a:r>
              <a:rPr lang="en-GB" sz="1800" dirty="0"/>
              <a:t>Bring QKD closer to end user;</a:t>
            </a:r>
          </a:p>
          <a:p>
            <a:r>
              <a:rPr lang="en-GB" sz="1800" dirty="0"/>
              <a:t>We are working towards a society being prepared for broad, affordable </a:t>
            </a:r>
            <a:r>
              <a:rPr lang="en-GB" sz="1800"/>
              <a:t>and equitable access </a:t>
            </a:r>
            <a:r>
              <a:rPr lang="en-GB" sz="1800" dirty="0"/>
              <a:t>to the quantum internet;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2DCF7E1-3485-6C06-D7FF-10479889DAA6}"/>
              </a:ext>
            </a:extLst>
          </p:cNvPr>
          <p:cNvSpPr/>
          <p:nvPr/>
        </p:nvSpPr>
        <p:spPr>
          <a:xfrm>
            <a:off x="7258538" y="5477533"/>
            <a:ext cx="400077" cy="333870"/>
          </a:xfrm>
          <a:prstGeom prst="rightArrow">
            <a:avLst>
              <a:gd name="adj1" fmla="val 50000"/>
              <a:gd name="adj2" fmla="val 58649"/>
            </a:avLst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93A355A-3439-5731-C4E4-C4CF61853747}"/>
              </a:ext>
            </a:extLst>
          </p:cNvPr>
          <p:cNvSpPr/>
          <p:nvPr/>
        </p:nvSpPr>
        <p:spPr>
          <a:xfrm>
            <a:off x="7258538" y="4669037"/>
            <a:ext cx="400077" cy="333870"/>
          </a:xfrm>
          <a:prstGeom prst="rightArrow">
            <a:avLst>
              <a:gd name="adj1" fmla="val 50000"/>
              <a:gd name="adj2" fmla="val 58649"/>
            </a:avLst>
          </a:prstGeom>
          <a:solidFill>
            <a:srgbClr val="00B0F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8B9094B-E80A-E0CF-28C0-6E8CB6C79FDB}"/>
              </a:ext>
            </a:extLst>
          </p:cNvPr>
          <p:cNvSpPr/>
          <p:nvPr/>
        </p:nvSpPr>
        <p:spPr>
          <a:xfrm>
            <a:off x="7265443" y="3818827"/>
            <a:ext cx="400077" cy="333870"/>
          </a:xfrm>
          <a:prstGeom prst="rightArrow">
            <a:avLst>
              <a:gd name="adj1" fmla="val 50000"/>
              <a:gd name="adj2" fmla="val 58649"/>
            </a:avLst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3FFC55C-B1D1-CD6A-311D-526464CD9149}"/>
              </a:ext>
            </a:extLst>
          </p:cNvPr>
          <p:cNvSpPr/>
          <p:nvPr/>
        </p:nvSpPr>
        <p:spPr>
          <a:xfrm>
            <a:off x="7258537" y="6324479"/>
            <a:ext cx="400077" cy="333870"/>
          </a:xfrm>
          <a:prstGeom prst="rightArrow">
            <a:avLst>
              <a:gd name="adj1" fmla="val 50000"/>
              <a:gd name="adj2" fmla="val 58649"/>
            </a:avLst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3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6" dur="125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9" dur="12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2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2" dur="1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1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5" dur="125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8" dur="12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2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51CB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47" grpId="0"/>
      <p:bldP spid="1252" grpId="0" animBg="1"/>
      <p:bldP spid="1256" grpId="0" animBg="1"/>
      <p:bldP spid="1271" grpId="0" animBg="1"/>
      <p:bldP spid="1273" grpId="0"/>
      <p:bldP spid="3" grpId="0" animBg="1"/>
      <p:bldP spid="4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FI PPT Template  (do not edit, save and use)" id="{CC634B10-2E91-4864-B498-E62F34DC7009}" vid="{E6E3DFCA-2700-4A27-BC57-68048071D1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3B5E7C373F64DB40D2B5455D6305E" ma:contentTypeVersion="19" ma:contentTypeDescription="Create a new document." ma:contentTypeScope="" ma:versionID="d7b1f7c5c3bdb8a2d683ef37af001141">
  <xsd:schema xmlns:xsd="http://www.w3.org/2001/XMLSchema" xmlns:xs="http://www.w3.org/2001/XMLSchema" xmlns:p="http://schemas.microsoft.com/office/2006/metadata/properties" xmlns:ns2="460ac57b-0d1f-4eb1-85eb-5b4a2f770a27" xmlns:ns3="2138cab1-660b-49d7-829b-1c037677d1da" xmlns:ns4="edb9d0e4-5370-4cfb-9e4e-bdf6de379f60" targetNamespace="http://schemas.microsoft.com/office/2006/metadata/properties" ma:root="true" ma:fieldsID="2b8d6963d4d51129209ccd35451a3d2a" ns2:_="" ns3:_="" ns4:_="">
    <xsd:import namespace="460ac57b-0d1f-4eb1-85eb-5b4a2f770a27"/>
    <xsd:import namespace="2138cab1-660b-49d7-829b-1c037677d1da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son_x002f_Group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ac57b-0d1f-4eb1-85eb-5b4a2f770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son_x002f_Group" ma:index="21" nillable="true" ma:displayName="Person/Group" ma:list="UserInfo" ma:SharePointGroup="0" ma:internalName="Person_x002f_Group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8cab1-660b-49d7-829b-1c037677d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748cce8-ae14-41ae-841f-6c9f0949b0f1}" ma:internalName="TaxCatchAll" ma:showField="CatchAllData" ma:web="2138cab1-660b-49d7-829b-1c037677d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_x002f_Group xmlns="460ac57b-0d1f-4eb1-85eb-5b4a2f770a27">
      <UserInfo>
        <DisplayName/>
        <AccountId xsi:nil="true"/>
        <AccountType/>
      </UserInfo>
    </Person_x002f_Group>
    <TaxCatchAll xmlns="edb9d0e4-5370-4cfb-9e4e-bdf6de379f60" xsi:nil="true"/>
    <lcf76f155ced4ddcb4097134ff3c332f xmlns="460ac57b-0d1f-4eb1-85eb-5b4a2f770a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EB2B6BB-E091-4B8F-9EA0-159AF01AD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ac57b-0d1f-4eb1-85eb-5b4a2f770a27"/>
    <ds:schemaRef ds:uri="2138cab1-660b-49d7-829b-1c037677d1da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69F1F2-0F46-4097-B584-B1B2E73F9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F24254-4D5E-45FD-A318-402FD2E89791}">
  <ds:schemaRefs>
    <ds:schemaRef ds:uri="http://schemas.microsoft.com/office/2006/metadata/properties"/>
    <ds:schemaRef ds:uri="460ac57b-0d1f-4eb1-85eb-5b4a2f770a27"/>
    <ds:schemaRef ds:uri="edb9d0e4-5370-4cfb-9e4e-bdf6de379f60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2138cab1-660b-49d7-829b-1c037677d1d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BDFI_flash_presentaion</Template>
  <TotalTime>0</TotalTime>
  <Words>105</Words>
  <Application>Microsoft Office PowerPoint</Application>
  <PresentationFormat>Widescreen</PresentationFormat>
  <Paragraphs>31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Bahnschrift Light Condensed</vt:lpstr>
      <vt:lpstr>Calibri</vt:lpstr>
      <vt:lpstr>FS Rufus</vt:lpstr>
      <vt:lpstr>Helvetica Neue Medium</vt:lpstr>
      <vt:lpstr>Montserrat</vt:lpstr>
      <vt:lpstr>Rockwell</vt:lpstr>
      <vt:lpstr>Office Theme</vt:lpstr>
      <vt:lpstr>PowerPoint Presentation</vt:lpstr>
      <vt:lpstr>The Quantum Internet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Romerson Oliveira</dc:creator>
  <cp:lastModifiedBy>Julia Walton</cp:lastModifiedBy>
  <cp:revision>11</cp:revision>
  <dcterms:created xsi:type="dcterms:W3CDTF">2022-11-27T18:22:29Z</dcterms:created>
  <dcterms:modified xsi:type="dcterms:W3CDTF">2022-12-13T10:12:34Z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0x0101001D83B5E7C373F64DB40D2B5455D6305E</vt:lpwstr>
  </property>
  <property fmtid="{D5CDD505-2E9C-101B-9397-08002B2CF9AE}" pid="3" name="MediaServiceImageTags">
    <vt:lpwstr/>
  </property>
</Properties>
</file>