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256" r:id="rId5"/>
    <p:sldId id="124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C2E"/>
    <a:srgbClr val="153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5"/>
    <p:restoredTop sz="96327"/>
  </p:normalViewPr>
  <p:slideViewPr>
    <p:cSldViewPr snapToGrid="0">
      <p:cViewPr varScale="1">
        <p:scale>
          <a:sx n="60" d="100"/>
          <a:sy n="60" d="100"/>
        </p:scale>
        <p:origin x="7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14056-5627-42EA-8015-88939157642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2BC12-4C9D-432B-A5CE-EA6E960443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89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c1de0c7d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c1de0c7d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28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05FC-7744-424D-9040-CD2BB1EE9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E704-892A-9E46-BCF1-AFB9883C7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C657-D955-7E45-8E8D-9546F3F6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A469-35B3-0641-A4B5-9FA92AC2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56BE5-CCB3-8241-BEC4-604B6007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965-E95B-1645-B31E-39D8F942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11082-156B-4F46-B8F1-F5FA96D7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FD31E-5A52-BD4A-861B-514608D3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BB80C-672E-BD41-B461-822ABCF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E7DC0-6BA1-0846-ABFD-03BF43E2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1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779E3-4E08-9D4A-9EEA-3B1F2AA8A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5E312-AFF6-C941-BCDB-FE6C71C7D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026C-61BC-3045-AED2-97EA2AD8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3C9F4-AC2B-7E4F-84BF-A70C1B84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9936-FB2E-1741-A22D-5572F23D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9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132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59E0-E419-9040-B982-0FC96BAD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A43C-12B1-F147-94C5-682575FF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8FF5-FEB6-8E40-B274-577A6549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6433D-A480-D64C-BC94-3EB70DAA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6F5D-2E2F-9540-896F-4E47AC6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5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B968-85B9-1B4C-95A1-D2908108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71F1-E312-2A4B-AA3E-AA89B24D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85F2-5925-D346-BD4E-04668809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4E77B-F4EF-2444-A189-7D9994D4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98E35-F35F-234E-BDFC-C1D808DC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3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9468-BB3C-4445-9350-238459B4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470AC-0B60-C741-B515-A15507544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4B698-0C29-C143-9F04-023BA5194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B4BFA-6916-FB44-A372-E4A8BFF8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925F-B377-5143-98D4-4450B8EC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68EC9-CBDC-A044-B88C-24E7871F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0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5248-0347-6445-893B-4E9553B6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C4DD6-157C-3F43-8AA1-36636E47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BE329-DF86-9849-97FB-3930D135B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46543-C06E-D04B-9F20-3771869F9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DB79D-E09D-8543-8D6B-3721C0763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8BC5B-665B-4D48-A80A-D3017351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40AC5-4CF7-4148-8445-9DBCFE03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F5B1E-4210-2247-84A1-5AEC809B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5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9E27-8573-C54C-B87D-97289F0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297B7-A1B2-AB42-AFF8-75927E10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C74CF-92BB-8847-98DA-5B3F2B38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32CB-0BCE-DF41-B656-BB4FC49B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8BCBC-2354-3F49-B304-D8E3C967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79088-0FB5-014D-8FA6-28A4E27E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7C617-E77B-114A-9688-F6CBB99F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8AAC-0171-5C42-B3E6-06A259A4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2520-B96D-3C40-999E-C93D2760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0D9E8-F30F-1E4D-9413-49C76ABBF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748A8-7DAE-0B4B-AF5C-FF9793F9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16375-8F48-8F48-B527-70CB1EC2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317B6-B580-D840-AE04-F663D17B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8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2CF1-761B-A74B-9AF7-D3727DBD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848E4-6ADC-C548-B53E-36A263DCD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90C2-C322-2448-9F53-D3D802032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B6D53-B6FA-DE48-B11B-2AC06100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F34B1-D070-EC45-BE84-9514EF59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86DFD-2B8C-0F43-ACAC-0AC71CB6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FD2A0-E54F-9B48-BF4D-245BF18A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06DA-BC02-7046-BDEB-BA640065E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0C6B-27A2-DE44-BB80-63BA311F8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3F0A-8954-6041-9763-F392100E0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BA82-9BE3-D24C-B87F-D33CAE58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icture containing colorful, colored, looking, blue&#10;&#10;Description automatically generated">
            <a:extLst>
              <a:ext uri="{FF2B5EF4-FFF2-40B4-BE49-F238E27FC236}">
                <a16:creationId xmlns:a16="http://schemas.microsoft.com/office/drawing/2014/main" id="{1DCBEC58-372E-224F-BD6E-0EECC906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3" y="-2666998"/>
            <a:ext cx="6857998" cy="12191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A9C1A4-0DCC-8A40-AFAC-1466017C71F7}"/>
              </a:ext>
            </a:extLst>
          </p:cNvPr>
          <p:cNvSpPr/>
          <p:nvPr/>
        </p:nvSpPr>
        <p:spPr>
          <a:xfrm>
            <a:off x="-1" y="-7144"/>
            <a:ext cx="9053138" cy="6872288"/>
          </a:xfrm>
          <a:custGeom>
            <a:avLst/>
            <a:gdLst>
              <a:gd name="connsiteX0" fmla="*/ 0 w 8681663"/>
              <a:gd name="connsiteY0" fmla="*/ 0 h 6858000"/>
              <a:gd name="connsiteX1" fmla="*/ 8681663 w 8681663"/>
              <a:gd name="connsiteY1" fmla="*/ 0 h 6858000"/>
              <a:gd name="connsiteX2" fmla="*/ 8681663 w 8681663"/>
              <a:gd name="connsiteY2" fmla="*/ 6858000 h 6858000"/>
              <a:gd name="connsiteX3" fmla="*/ 0 w 8681663"/>
              <a:gd name="connsiteY3" fmla="*/ 6858000 h 6858000"/>
              <a:gd name="connsiteX4" fmla="*/ 0 w 8681663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8681663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81501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86575"/>
              <a:gd name="connsiteX1" fmla="*/ 9053138 w 9053138"/>
              <a:gd name="connsiteY1" fmla="*/ 0 h 6886575"/>
              <a:gd name="connsiteX2" fmla="*/ 7181476 w 9053138"/>
              <a:gd name="connsiteY2" fmla="*/ 6886575 h 6886575"/>
              <a:gd name="connsiteX3" fmla="*/ 0 w 9053138"/>
              <a:gd name="connsiteY3" fmla="*/ 6858000 h 6886575"/>
              <a:gd name="connsiteX4" fmla="*/ 0 w 9053138"/>
              <a:gd name="connsiteY4" fmla="*/ 0 h 6886575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95789 w 9053138"/>
              <a:gd name="connsiteY2" fmla="*/ 6843713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72288"/>
              <a:gd name="connsiteX1" fmla="*/ 9053138 w 9053138"/>
              <a:gd name="connsiteY1" fmla="*/ 0 h 6872288"/>
              <a:gd name="connsiteX2" fmla="*/ 7410077 w 9053138"/>
              <a:gd name="connsiteY2" fmla="*/ 6872288 h 6872288"/>
              <a:gd name="connsiteX3" fmla="*/ 0 w 9053138"/>
              <a:gd name="connsiteY3" fmla="*/ 6858000 h 6872288"/>
              <a:gd name="connsiteX4" fmla="*/ 0 w 90531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3138" h="6872288">
                <a:moveTo>
                  <a:pt x="0" y="0"/>
                </a:moveTo>
                <a:lnTo>
                  <a:pt x="9053138" y="0"/>
                </a:lnTo>
                <a:lnTo>
                  <a:pt x="7410077" y="687228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D2024-DA0C-6A44-BDAE-42D4C14F9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750" y="2518615"/>
            <a:ext cx="6586064" cy="1864199"/>
          </a:xfrm>
        </p:spPr>
        <p:txBody>
          <a:bodyPr lIns="0" tIns="0" rIns="0" bIns="0"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GB" sz="4400" b="1" dirty="0">
                <a:solidFill>
                  <a:schemeClr val="bg1"/>
                </a:solidFill>
              </a:rPr>
              <a:t>Digital Twins</a:t>
            </a:r>
            <a:br>
              <a:rPr lang="en-GB" sz="4400" b="1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Security </a:t>
            </a:r>
            <a:r>
              <a:rPr lang="en-GB" sz="4400" b="1" i="1" dirty="0">
                <a:solidFill>
                  <a:srgbClr val="C00000"/>
                </a:solidFill>
              </a:rPr>
              <a:t>of</a:t>
            </a:r>
            <a:r>
              <a:rPr lang="en-GB" sz="4400" dirty="0">
                <a:solidFill>
                  <a:schemeClr val="bg1"/>
                </a:solidFill>
              </a:rPr>
              <a:t> Digital Twins for security </a:t>
            </a:r>
            <a:r>
              <a:rPr lang="en-GB" sz="4400" b="1" i="1" dirty="0">
                <a:solidFill>
                  <a:srgbClr val="C00000"/>
                </a:solidFill>
              </a:rPr>
              <a:t>through</a:t>
            </a:r>
            <a:r>
              <a:rPr lang="en-GB" sz="4400" b="1" i="1" dirty="0">
                <a:solidFill>
                  <a:schemeClr val="bg1"/>
                </a:solidFill>
              </a:rPr>
              <a:t> </a:t>
            </a:r>
            <a:r>
              <a:rPr lang="en-GB" sz="4400" dirty="0">
                <a:solidFill>
                  <a:schemeClr val="bg1"/>
                </a:solidFill>
              </a:rPr>
              <a:t>Digital Twins</a:t>
            </a:r>
            <a:br>
              <a:rPr lang="en-US" sz="4400" b="1" i="1" dirty="0">
                <a:solidFill>
                  <a:schemeClr val="bg1"/>
                </a:solidFill>
              </a:rPr>
            </a:br>
            <a:r>
              <a:rPr lang="en-GB" sz="4400" b="1" dirty="0">
                <a:solidFill>
                  <a:schemeClr val="bg1"/>
                </a:solidFill>
              </a:rPr>
              <a:t> 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3B091-7FC1-0248-93CE-D41B78333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751" y="5336449"/>
            <a:ext cx="5948363" cy="650119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29-11-2022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AEA2F5-537B-9345-AAB2-0A77BB51A3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77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BD44E017-E047-1945-A466-22F7BA79D3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74" y="308634"/>
            <a:ext cx="2709993" cy="113402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4B74F6-CF44-954B-88B8-77CD7D6181CD}"/>
              </a:ext>
            </a:extLst>
          </p:cNvPr>
          <p:cNvCxnSpPr>
            <a:cxnSpLocks/>
          </p:cNvCxnSpPr>
          <p:nvPr/>
        </p:nvCxnSpPr>
        <p:spPr>
          <a:xfrm flipH="1">
            <a:off x="0" y="3408362"/>
            <a:ext cx="72301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35193026-3E8C-0644-9F05-5D2C4B998FBB}"/>
              </a:ext>
            </a:extLst>
          </p:cNvPr>
          <p:cNvSpPr/>
          <p:nvPr/>
        </p:nvSpPr>
        <p:spPr>
          <a:xfrm>
            <a:off x="5306642" y="3402419"/>
            <a:ext cx="4025228" cy="3508744"/>
          </a:xfrm>
          <a:custGeom>
            <a:avLst/>
            <a:gdLst>
              <a:gd name="connsiteX0" fmla="*/ 0 w 3221665"/>
              <a:gd name="connsiteY0" fmla="*/ 0 h 3508744"/>
              <a:gd name="connsiteX1" fmla="*/ 3221665 w 3221665"/>
              <a:gd name="connsiteY1" fmla="*/ 0 h 3508744"/>
              <a:gd name="connsiteX2" fmla="*/ 2360428 w 3221665"/>
              <a:gd name="connsiteY2" fmla="*/ 3508744 h 3508744"/>
              <a:gd name="connsiteX0" fmla="*/ 0 w 4025228"/>
              <a:gd name="connsiteY0" fmla="*/ 0 h 3508744"/>
              <a:gd name="connsiteX1" fmla="*/ 4025228 w 4025228"/>
              <a:gd name="connsiteY1" fmla="*/ 0 h 3508744"/>
              <a:gd name="connsiteX2" fmla="*/ 3163991 w 4025228"/>
              <a:gd name="connsiteY2" fmla="*/ 3508744 h 350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5228" h="3508744">
                <a:moveTo>
                  <a:pt x="0" y="0"/>
                </a:moveTo>
                <a:lnTo>
                  <a:pt x="4025228" y="0"/>
                </a:lnTo>
                <a:lnTo>
                  <a:pt x="3163991" y="3508744"/>
                </a:lnTo>
              </a:path>
            </a:pathLst>
          </a:cu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3A10B0-39DF-4FB5-90FB-9E80289638B7}"/>
              </a:ext>
            </a:extLst>
          </p:cNvPr>
          <p:cNvSpPr txBox="1">
            <a:spLocks/>
          </p:cNvSpPr>
          <p:nvPr/>
        </p:nvSpPr>
        <p:spPr>
          <a:xfrm>
            <a:off x="844749" y="4356233"/>
            <a:ext cx="5565169" cy="9103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3600" dirty="0">
                <a:solidFill>
                  <a:schemeClr val="bg1"/>
                </a:solidFill>
              </a:rPr>
              <a:t>Rasheed Hussain</a:t>
            </a:r>
            <a:endParaRPr 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0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328" y="123639"/>
            <a:ext cx="9099472" cy="1191875"/>
          </a:xfrm>
        </p:spPr>
        <p:txBody>
          <a:bodyPr/>
          <a:lstStyle/>
          <a:p>
            <a:r>
              <a:rPr lang="en-US" sz="3600" b="1" dirty="0"/>
              <a:t>Security </a:t>
            </a:r>
            <a:r>
              <a:rPr lang="en-US" sz="3600" b="1" i="1" dirty="0">
                <a:solidFill>
                  <a:srgbClr val="B01C2E"/>
                </a:solidFill>
              </a:rPr>
              <a:t>of</a:t>
            </a:r>
            <a:r>
              <a:rPr lang="en-US" sz="3600" b="1" dirty="0"/>
              <a:t> Digital Twins AND</a:t>
            </a:r>
            <a:br>
              <a:rPr lang="en-US" sz="3600" b="1" dirty="0"/>
            </a:br>
            <a:r>
              <a:rPr lang="en-US" sz="3600" b="1" dirty="0"/>
              <a:t>Security </a:t>
            </a:r>
            <a:r>
              <a:rPr lang="en-US" sz="3600" b="1" i="1" dirty="0">
                <a:solidFill>
                  <a:srgbClr val="B01C2E"/>
                </a:solidFill>
              </a:rPr>
              <a:t>through</a:t>
            </a:r>
            <a:r>
              <a:rPr lang="en-US" sz="3600" b="1" dirty="0"/>
              <a:t> Digital Twins</a:t>
            </a:r>
            <a:endParaRPr lang="en-GB" sz="3600" b="1" dirty="0"/>
          </a:p>
        </p:txBody>
      </p:sp>
      <p:pic>
        <p:nvPicPr>
          <p:cNvPr id="5" name="Picture 2" descr="What's on – The Architecture Centre">
            <a:extLst>
              <a:ext uri="{FF2B5EF4-FFF2-40B4-BE49-F238E27FC236}">
                <a16:creationId xmlns:a16="http://schemas.microsoft.com/office/drawing/2014/main" id="{0A043B9B-AE64-4654-9C99-9028B3D1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795" y="123640"/>
            <a:ext cx="1983346" cy="83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A49F1C-54EF-8503-E3B3-1A6566B1E3A7}"/>
              </a:ext>
            </a:extLst>
          </p:cNvPr>
          <p:cNvSpPr txBox="1"/>
          <p:nvPr/>
        </p:nvSpPr>
        <p:spPr>
          <a:xfrm>
            <a:off x="4147112" y="4237555"/>
            <a:ext cx="11977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</a:p>
        </p:txBody>
      </p:sp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5520E486-58B8-ED19-1D60-50CFA2C77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22" t="26541" r="11096" b="648"/>
          <a:stretch/>
        </p:blipFill>
        <p:spPr>
          <a:xfrm>
            <a:off x="8678010" y="1783385"/>
            <a:ext cx="3416601" cy="2239877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69D9BD-62A4-A98C-014C-A850DEB1FF0B}"/>
              </a:ext>
            </a:extLst>
          </p:cNvPr>
          <p:cNvSpPr txBox="1"/>
          <p:nvPr/>
        </p:nvSpPr>
        <p:spPr>
          <a:xfrm>
            <a:off x="8950789" y="4237555"/>
            <a:ext cx="305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Immersive experiences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DA8D6-F440-38F9-5D5E-5E5C30305178}"/>
              </a:ext>
            </a:extLst>
          </p:cNvPr>
          <p:cNvSpPr txBox="1"/>
          <p:nvPr/>
        </p:nvSpPr>
        <p:spPr>
          <a:xfrm>
            <a:off x="97388" y="423833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Physical assets (testbeds)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DD877699-5598-B743-60A6-7794226C1DD6}"/>
              </a:ext>
            </a:extLst>
          </p:cNvPr>
          <p:cNvSpPr/>
          <p:nvPr/>
        </p:nvSpPr>
        <p:spPr>
          <a:xfrm>
            <a:off x="6516455" y="1783385"/>
            <a:ext cx="2884253" cy="2239877"/>
          </a:xfrm>
          <a:prstGeom prst="parallelogram">
            <a:avLst>
              <a:gd name="adj" fmla="val 32082"/>
            </a:avLst>
          </a:prstGeom>
          <a:blipFill>
            <a:blip r:embed="rId5"/>
            <a:stretch>
              <a:fillRect l="-2253" t="-2261" r="-2253" b="-22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D3740D-2A54-768D-79D6-DB6C48264F4F}"/>
              </a:ext>
            </a:extLst>
          </p:cNvPr>
          <p:cNvSpPr txBox="1"/>
          <p:nvPr/>
        </p:nvSpPr>
        <p:spPr>
          <a:xfrm>
            <a:off x="6650521" y="423755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Digital model </a:t>
            </a:r>
          </a:p>
        </p:txBody>
      </p:sp>
      <p:sp>
        <p:nvSpPr>
          <p:cNvPr id="24" name="Arrow: Curved Right 61">
            <a:extLst>
              <a:ext uri="{FF2B5EF4-FFF2-40B4-BE49-F238E27FC236}">
                <a16:creationId xmlns:a16="http://schemas.microsoft.com/office/drawing/2014/main" id="{91DC80AE-2012-48E0-55B7-5A1950C4E58F}"/>
              </a:ext>
            </a:extLst>
          </p:cNvPr>
          <p:cNvSpPr/>
          <p:nvPr/>
        </p:nvSpPr>
        <p:spPr>
          <a:xfrm rot="5400000" flipV="1">
            <a:off x="4603030" y="2017962"/>
            <a:ext cx="299370" cy="8343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597ACE-4943-9D47-4EDF-90EF5B8A0510}"/>
              </a:ext>
            </a:extLst>
          </p:cNvPr>
          <p:cNvGrpSpPr/>
          <p:nvPr/>
        </p:nvGrpSpPr>
        <p:grpSpPr>
          <a:xfrm>
            <a:off x="3444340" y="2660534"/>
            <a:ext cx="2626950" cy="821943"/>
            <a:chOff x="3444340" y="2660534"/>
            <a:chExt cx="2626950" cy="821943"/>
          </a:xfrm>
        </p:grpSpPr>
        <p:pic>
          <p:nvPicPr>
            <p:cNvPr id="3074" name="Picture 2" descr="Data modeling Vector Icons free download in SVG, PNG Format">
              <a:extLst>
                <a:ext uri="{FF2B5EF4-FFF2-40B4-BE49-F238E27FC236}">
                  <a16:creationId xmlns:a16="http://schemas.microsoft.com/office/drawing/2014/main" id="{C08C2032-4ACE-1915-519B-15F5495C8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624" y="2722302"/>
              <a:ext cx="727895" cy="70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eft-right Arrow Callout 24">
              <a:extLst>
                <a:ext uri="{FF2B5EF4-FFF2-40B4-BE49-F238E27FC236}">
                  <a16:creationId xmlns:a16="http://schemas.microsoft.com/office/drawing/2014/main" id="{9DAFD061-401C-90BA-9224-49F4458E2785}"/>
                </a:ext>
              </a:extLst>
            </p:cNvPr>
            <p:cNvSpPr/>
            <p:nvPr/>
          </p:nvSpPr>
          <p:spPr>
            <a:xfrm>
              <a:off x="3444340" y="2660534"/>
              <a:ext cx="2626950" cy="821943"/>
            </a:xfrm>
            <a:prstGeom prst="leftRightArrowCallout">
              <a:avLst>
                <a:gd name="adj1" fmla="val 25000"/>
                <a:gd name="adj2" fmla="val 22608"/>
                <a:gd name="adj3" fmla="val 30981"/>
                <a:gd name="adj4" fmla="val 3262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27" name="Rectangle: Rounded Corners 182">
            <a:extLst>
              <a:ext uri="{FF2B5EF4-FFF2-40B4-BE49-F238E27FC236}">
                <a16:creationId xmlns:a16="http://schemas.microsoft.com/office/drawing/2014/main" id="{E59D9A95-CBF3-29B2-21F7-47ED2B87AE92}"/>
              </a:ext>
            </a:extLst>
          </p:cNvPr>
          <p:cNvSpPr/>
          <p:nvPr/>
        </p:nvSpPr>
        <p:spPr>
          <a:xfrm>
            <a:off x="3800185" y="1326280"/>
            <a:ext cx="8294426" cy="3442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Reality Emulator (RE) at Bristol Digital Futures Institute</a:t>
            </a:r>
          </a:p>
        </p:txBody>
      </p:sp>
      <p:sp>
        <p:nvSpPr>
          <p:cNvPr id="28" name="Rectangle: Rounded Corners 182">
            <a:extLst>
              <a:ext uri="{FF2B5EF4-FFF2-40B4-BE49-F238E27FC236}">
                <a16:creationId xmlns:a16="http://schemas.microsoft.com/office/drawing/2014/main" id="{0ED283E9-DF87-5D26-04C9-4FBB7F833F71}"/>
              </a:ext>
            </a:extLst>
          </p:cNvPr>
          <p:cNvSpPr/>
          <p:nvPr/>
        </p:nvSpPr>
        <p:spPr>
          <a:xfrm>
            <a:off x="97389" y="1327838"/>
            <a:ext cx="3686000" cy="3442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Smart Internet Lab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D8DF3B-CF53-9566-B471-C1719097D991}"/>
              </a:ext>
            </a:extLst>
          </p:cNvPr>
          <p:cNvSpPr/>
          <p:nvPr/>
        </p:nvSpPr>
        <p:spPr>
          <a:xfrm>
            <a:off x="97389" y="4751111"/>
            <a:ext cx="28042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Network infrastructure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IoT Platforms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Radio assets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Cloud and MEC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Packet cores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9370E0-AF11-0DC6-D160-8F185454BEDA}"/>
              </a:ext>
            </a:extLst>
          </p:cNvPr>
          <p:cNvSpPr txBox="1"/>
          <p:nvPr/>
        </p:nvSpPr>
        <p:spPr>
          <a:xfrm>
            <a:off x="3056231" y="6003407"/>
            <a:ext cx="148790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Securing infra.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B01C2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DT</a:t>
            </a:r>
          </a:p>
        </p:txBody>
      </p:sp>
      <p:pic>
        <p:nvPicPr>
          <p:cNvPr id="51" name="Picture 50" descr="Map&#10;&#10;Description automatically generated">
            <a:extLst>
              <a:ext uri="{FF2B5EF4-FFF2-40B4-BE49-F238E27FC236}">
                <a16:creationId xmlns:a16="http://schemas.microsoft.com/office/drawing/2014/main" id="{1D5E4493-0F85-F391-D651-460349C0C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389" y="1820686"/>
            <a:ext cx="2569903" cy="108262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357DA5A-76E9-1DA2-BB1C-8072BD156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389" y="2965102"/>
            <a:ext cx="2589949" cy="1157430"/>
          </a:xfrm>
          <a:prstGeom prst="rect">
            <a:avLst/>
          </a:prstGeom>
        </p:spPr>
      </p:pic>
      <p:sp>
        <p:nvSpPr>
          <p:cNvPr id="53" name="Left Arrow Callout 52">
            <a:extLst>
              <a:ext uri="{FF2B5EF4-FFF2-40B4-BE49-F238E27FC236}">
                <a16:creationId xmlns:a16="http://schemas.microsoft.com/office/drawing/2014/main" id="{1876228A-F038-B724-A442-C690586A10D3}"/>
              </a:ext>
            </a:extLst>
          </p:cNvPr>
          <p:cNvSpPr/>
          <p:nvPr/>
        </p:nvSpPr>
        <p:spPr>
          <a:xfrm>
            <a:off x="4510350" y="5788046"/>
            <a:ext cx="7357185" cy="1018307"/>
          </a:xfrm>
          <a:prstGeom prst="leftArrowCallout">
            <a:avLst>
              <a:gd name="adj1" fmla="val 21138"/>
              <a:gd name="adj2" fmla="val 25000"/>
              <a:gd name="adj3" fmla="val 25000"/>
              <a:gd name="adj4" fmla="val 9268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Threat intelligence, attack detection, and 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Cybersecurity awareness and learning through </a:t>
            </a:r>
            <a:r>
              <a:rPr lang="en-US" sz="1600" dirty="0">
                <a:solidFill>
                  <a:srgbClr val="B01C2E"/>
                </a:solidFill>
              </a:rPr>
              <a:t>cyber range</a:t>
            </a:r>
            <a:r>
              <a:rPr lang="en-US" sz="1600" dirty="0">
                <a:solidFill>
                  <a:schemeClr val="tx1"/>
                </a:solidFill>
              </a:rPr>
              <a:t> and </a:t>
            </a:r>
            <a:r>
              <a:rPr lang="en-US" sz="1600" dirty="0">
                <a:solidFill>
                  <a:srgbClr val="B01C2E"/>
                </a:solidFill>
              </a:rPr>
              <a:t>gamification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B01C2E"/>
                </a:solidFill>
              </a:rPr>
              <a:t>Cyber deception </a:t>
            </a:r>
            <a:r>
              <a:rPr lang="en-US" sz="1600" dirty="0">
                <a:solidFill>
                  <a:schemeClr val="tx1"/>
                </a:solidFill>
              </a:rPr>
              <a:t>and </a:t>
            </a:r>
            <a:r>
              <a:rPr lang="en-US" sz="1600" dirty="0">
                <a:solidFill>
                  <a:srgbClr val="B01C2E"/>
                </a:solidFill>
              </a:rPr>
              <a:t>moving target defense </a:t>
            </a:r>
          </a:p>
        </p:txBody>
      </p:sp>
      <p:sp>
        <p:nvSpPr>
          <p:cNvPr id="54" name="Left Arrow Callout 53">
            <a:extLst>
              <a:ext uri="{FF2B5EF4-FFF2-40B4-BE49-F238E27FC236}">
                <a16:creationId xmlns:a16="http://schemas.microsoft.com/office/drawing/2014/main" id="{EF4C0EFD-AFBC-8625-BE32-9D37881F549B}"/>
              </a:ext>
            </a:extLst>
          </p:cNvPr>
          <p:cNvSpPr/>
          <p:nvPr/>
        </p:nvSpPr>
        <p:spPr>
          <a:xfrm>
            <a:off x="4510350" y="4765203"/>
            <a:ext cx="7357185" cy="82194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68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B01C2E"/>
                </a:solidFill>
              </a:rPr>
              <a:t>Mapping/translation </a:t>
            </a:r>
            <a:r>
              <a:rPr lang="en-GB" sz="1600" dirty="0">
                <a:solidFill>
                  <a:schemeClr val="tx1"/>
                </a:solidFill>
              </a:rPr>
              <a:t>of security aspects of physical to DT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B01C2E"/>
                </a:solidFill>
              </a:rPr>
              <a:t>Trustworthy</a:t>
            </a:r>
            <a:r>
              <a:rPr lang="en-GB" sz="1600" dirty="0">
                <a:solidFill>
                  <a:schemeClr val="tx1"/>
                </a:solidFill>
              </a:rPr>
              <a:t> DT environment (secure replication and </a:t>
            </a:r>
            <a:r>
              <a:rPr lang="en-GB" sz="1600" dirty="0">
                <a:solidFill>
                  <a:srgbClr val="B01C2E"/>
                </a:solidFill>
              </a:rPr>
              <a:t>state synchronization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DA3B42-56C6-87EF-F308-06B89880086C}"/>
              </a:ext>
            </a:extLst>
          </p:cNvPr>
          <p:cNvSpPr txBox="1"/>
          <p:nvPr/>
        </p:nvSpPr>
        <p:spPr>
          <a:xfrm>
            <a:off x="3006484" y="5056993"/>
            <a:ext cx="13981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B01C2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13FE6D-7A84-67DF-59E4-A01CBD2EF5AB}"/>
              </a:ext>
            </a:extLst>
          </p:cNvPr>
          <p:cNvSpPr txBox="1"/>
          <p:nvPr/>
        </p:nvSpPr>
        <p:spPr>
          <a:xfrm>
            <a:off x="3817202" y="1862761"/>
            <a:ext cx="187102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BDFI Data Centre</a:t>
            </a:r>
          </a:p>
        </p:txBody>
      </p:sp>
      <p:sp>
        <p:nvSpPr>
          <p:cNvPr id="7" name="Arrow: Curved Right 61">
            <a:extLst>
              <a:ext uri="{FF2B5EF4-FFF2-40B4-BE49-F238E27FC236}">
                <a16:creationId xmlns:a16="http://schemas.microsoft.com/office/drawing/2014/main" id="{3095942B-C066-46B8-EDA7-D2D27E950036}"/>
              </a:ext>
            </a:extLst>
          </p:cNvPr>
          <p:cNvSpPr/>
          <p:nvPr/>
        </p:nvSpPr>
        <p:spPr>
          <a:xfrm rot="16200000" flipV="1">
            <a:off x="4596309" y="3268523"/>
            <a:ext cx="299370" cy="8343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20" grpId="0" animBg="1"/>
      <p:bldP spid="22" grpId="0"/>
      <p:bldP spid="24" grpId="0" animBg="1"/>
      <p:bldP spid="29" grpId="0"/>
      <p:bldP spid="32" grpId="0"/>
      <p:bldP spid="53" grpId="0" animBg="1"/>
      <p:bldP spid="54" grpId="0" animBg="1"/>
      <p:bldP spid="55" grpId="0"/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FS Rufus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S Rufu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FI PPT Template  (do not edit, save and use)" id="{CC634B10-2E91-4864-B498-E62F34DC7009}" vid="{E6E3DFCA-2700-4A27-BC57-68048071D1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3B5E7C373F64DB40D2B5455D6305E" ma:contentTypeVersion="19" ma:contentTypeDescription="Create a new document." ma:contentTypeScope="" ma:versionID="d7b1f7c5c3bdb8a2d683ef37af001141">
  <xsd:schema xmlns:xsd="http://www.w3.org/2001/XMLSchema" xmlns:xs="http://www.w3.org/2001/XMLSchema" xmlns:p="http://schemas.microsoft.com/office/2006/metadata/properties" xmlns:ns2="460ac57b-0d1f-4eb1-85eb-5b4a2f770a27" xmlns:ns3="2138cab1-660b-49d7-829b-1c037677d1da" xmlns:ns4="edb9d0e4-5370-4cfb-9e4e-bdf6de379f60" targetNamespace="http://schemas.microsoft.com/office/2006/metadata/properties" ma:root="true" ma:fieldsID="2b8d6963d4d51129209ccd35451a3d2a" ns2:_="" ns3:_="" ns4:_="">
    <xsd:import namespace="460ac57b-0d1f-4eb1-85eb-5b4a2f770a27"/>
    <xsd:import namespace="2138cab1-660b-49d7-829b-1c037677d1da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son_x002f_Group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ac57b-0d1f-4eb1-85eb-5b4a2f770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erson_x002f_Group" ma:index="21" nillable="true" ma:displayName="Person/Group" ma:list="UserInfo" ma:SharePointGroup="0" ma:internalName="Person_x002f_Group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8cab1-660b-49d7-829b-1c037677d1d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748cce8-ae14-41ae-841f-6c9f0949b0f1}" ma:internalName="TaxCatchAll" ma:showField="CatchAllData" ma:web="2138cab1-660b-49d7-829b-1c037677d1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son_x002f_Group xmlns="460ac57b-0d1f-4eb1-85eb-5b4a2f770a27">
      <UserInfo>
        <DisplayName/>
        <AccountId xsi:nil="true"/>
        <AccountType/>
      </UserInfo>
    </Person_x002f_Group>
    <TaxCatchAll xmlns="edb9d0e4-5370-4cfb-9e4e-bdf6de379f60" xsi:nil="true"/>
    <lcf76f155ced4ddcb4097134ff3c332f xmlns="460ac57b-0d1f-4eb1-85eb-5b4a2f770a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69F1F2-0F46-4097-B584-B1B2E73F94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B2B6BB-E091-4B8F-9EA0-159AF01AD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ac57b-0d1f-4eb1-85eb-5b4a2f770a27"/>
    <ds:schemaRef ds:uri="2138cab1-660b-49d7-829b-1c037677d1da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F24254-4D5E-45FD-A318-402FD2E89791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2138cab1-660b-49d7-829b-1c037677d1da"/>
    <ds:schemaRef ds:uri="http://schemas.microsoft.com/office/2006/metadata/properties"/>
    <ds:schemaRef ds:uri="http://purl.org/dc/elements/1.1/"/>
    <ds:schemaRef ds:uri="460ac57b-0d1f-4eb1-85eb-5b4a2f770a27"/>
    <ds:schemaRef ds:uri="edb9d0e4-5370-4cfb-9e4e-bdf6de379f6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118</Words>
  <Application>Microsoft Office PowerPoint</Application>
  <PresentationFormat>Widescreen</PresentationFormat>
  <Paragraphs>24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FS Rufus</vt:lpstr>
      <vt:lpstr>Helvetica Neue Medium</vt:lpstr>
      <vt:lpstr>Office Theme</vt:lpstr>
      <vt:lpstr>Digital Twins Security of Digital Twins for security through Digital Twins  </vt:lpstr>
      <vt:lpstr>Security of Digital Twins AND Security through Digital Twins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Twins Security Security of Digital Twins for Security through Digital Twins  </dc:title>
  <dc:creator>Rasheed Hussain</dc:creator>
  <cp:lastModifiedBy>Julia Walton</cp:lastModifiedBy>
  <cp:revision>12</cp:revision>
  <dcterms:created xsi:type="dcterms:W3CDTF">2022-11-26T20:11:41Z</dcterms:created>
  <dcterms:modified xsi:type="dcterms:W3CDTF">2022-12-13T10:11:05Z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0x0101001D83B5E7C373F64DB40D2B5455D6305E</vt:lpwstr>
  </property>
  <property fmtid="{D5CDD505-2E9C-101B-9397-08002B2CF9AE}" pid="3" name="MediaServiceImageTags">
    <vt:lpwstr/>
  </property>
</Properties>
</file>