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8"/>
  </p:notesMasterIdLst>
  <p:sldIdLst>
    <p:sldId id="256" r:id="rId5"/>
    <p:sldId id="1238" r:id="rId6"/>
    <p:sldId id="124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3058"/>
    <a:srgbClr val="B01C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B14056-5627-42EA-8015-88939157642D}" type="datetimeFigureOut">
              <a:rPr lang="en-GB" smtClean="0"/>
              <a:t>13/12/2022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62BC12-4C9D-432B-A5CE-EA6E960443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9896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ac1de0c7d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ac1de0c7d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6028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ac1de0c7dd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ac1de0c7dd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8225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705FC-7744-424D-9040-CD2BB1EE9F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2BE704-892A-9E46-BCF1-AFB9883C71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4C657-D955-7E45-8E8D-9546F3F69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2A469-35B3-0641-A4B5-9FA92AC25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956BE5-CCB3-8241-BEC4-604B60076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965-E95B-1645-B31E-39D8F9427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F11082-156B-4F46-B8F1-F5FA96D720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FD31E-5A52-BD4A-861B-514608D35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BB80C-672E-BD41-B461-822ABCFA9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E7DC0-6BA1-0846-ABFD-03BF43E22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12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779E3-4E08-9D4A-9EEA-3B1F2AA8A3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35E312-AFF6-C941-BCDB-FE6C71C7D8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2026C-61BC-3045-AED2-97EA2AD87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3C9F4-AC2B-7E4F-84BF-A70C1B840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49936-FB2E-1741-A22D-5572F23DC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295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41322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059E0-E419-9040-B982-0FC96BADF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8A43C-12B1-F147-94C5-682575FF7A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CF8FF5-FEB6-8E40-B274-577A65498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6433D-A480-D64C-BC94-3EB70DAA0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D6F5D-2E2F-9540-896F-4E47AC67C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957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7B968-85B9-1B4C-95A1-D29081084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0F71F1-E312-2A4B-AA3E-AA89B24DE2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E85F2-5925-D346-BD4E-046688097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4E77B-F4EF-2444-A189-7D9994D4C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98E35-F35F-234E-BDFC-C1D808DC4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35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39468-BB3C-4445-9350-238459B4B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470AC-0B60-C741-B515-A155075448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F4B698-0C29-C143-9F04-023BA51945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1B4BFA-6916-FB44-A372-E4A8BFF8A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39925F-B377-5143-98D4-4450B8EC0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168EC9-CBDC-A044-B88C-24E7871F2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00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35248-0347-6445-893B-4E9553B6A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6C4DD6-157C-3F43-8AA1-36636E47E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ABE329-DF86-9849-97FB-3930D135B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D46543-C06E-D04B-9F20-3771869F9A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3DB79D-E09D-8543-8D6B-3721C0763C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B8BC5B-665B-4D48-A80A-D30173511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D40AC5-4CF7-4148-8445-9DBCFE033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1F5B1E-4210-2247-84A1-5AEC809B9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55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69E27-8573-C54C-B87D-97289F025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D297B7-A1B2-AB42-AFF8-75927E10D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7C74CF-92BB-8847-98DA-5B3F2B38C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DD32CB-0BCE-DF41-B656-BB4FC49BC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56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E8BCBC-2354-3F49-B304-D8E3C967F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479088-0FB5-014D-8FA6-28A4E27EB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17C617-E77B-114A-9688-F6CBB99F5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74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F8AAC-0171-5C42-B3E6-06A259A4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32520-B96D-3C40-999E-C93D2760D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A0D9E8-F30F-1E4D-9413-49C76ABBF6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D748A8-7DAE-0B4B-AF5C-FF9793F9C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C16375-8F48-8F48-B527-70CB1EC2F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A317B6-B580-D840-AE04-F663D17B8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86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62CF1-761B-A74B-9AF7-D3727DBDA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4848E4-6ADC-C548-B53E-36A263DCD6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4590C2-C322-2448-9F53-D3D8020327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0B6D53-B6FA-DE48-B11B-2AC061002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0F34B1-D070-EC45-BE84-9514EF591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286DFD-2B8C-0F43-ACAC-0AC71CB6B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2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2FD2A0-E54F-9B48-BF4D-245BF18A5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C06DA-BC02-7046-BDEB-BA640065E3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50C6B-27A2-DE44-BB80-63BA311F87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BE6C8-8D96-584D-9CA4-D2EC44FFEB7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93F0A-8954-6041-9763-F392100E0F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CBA82-9BE3-D24C-B87F-D33CAE58A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A25B2-74F1-A944-8BD2-36CB1B919D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876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 descr="A picture containing colorful, colored, looking, blue&#10;&#10;Description automatically generated">
            <a:extLst>
              <a:ext uri="{FF2B5EF4-FFF2-40B4-BE49-F238E27FC236}">
                <a16:creationId xmlns:a16="http://schemas.microsoft.com/office/drawing/2014/main" id="{1DCBEC58-372E-224F-BD6E-0EECC90675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667003" y="-2666998"/>
            <a:ext cx="6857998" cy="121919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A9C1A4-0DCC-8A40-AFAC-1466017C71F7}"/>
              </a:ext>
            </a:extLst>
          </p:cNvPr>
          <p:cNvSpPr/>
          <p:nvPr/>
        </p:nvSpPr>
        <p:spPr>
          <a:xfrm>
            <a:off x="-1" y="-7144"/>
            <a:ext cx="9053138" cy="6872288"/>
          </a:xfrm>
          <a:custGeom>
            <a:avLst/>
            <a:gdLst>
              <a:gd name="connsiteX0" fmla="*/ 0 w 8681663"/>
              <a:gd name="connsiteY0" fmla="*/ 0 h 6858000"/>
              <a:gd name="connsiteX1" fmla="*/ 8681663 w 8681663"/>
              <a:gd name="connsiteY1" fmla="*/ 0 h 6858000"/>
              <a:gd name="connsiteX2" fmla="*/ 8681663 w 8681663"/>
              <a:gd name="connsiteY2" fmla="*/ 6858000 h 6858000"/>
              <a:gd name="connsiteX3" fmla="*/ 0 w 8681663"/>
              <a:gd name="connsiteY3" fmla="*/ 6858000 h 6858000"/>
              <a:gd name="connsiteX4" fmla="*/ 0 w 8681663"/>
              <a:gd name="connsiteY4" fmla="*/ 0 h 6858000"/>
              <a:gd name="connsiteX0" fmla="*/ 0 w 9053138"/>
              <a:gd name="connsiteY0" fmla="*/ 0 h 6858000"/>
              <a:gd name="connsiteX1" fmla="*/ 9053138 w 9053138"/>
              <a:gd name="connsiteY1" fmla="*/ 0 h 6858000"/>
              <a:gd name="connsiteX2" fmla="*/ 8681663 w 9053138"/>
              <a:gd name="connsiteY2" fmla="*/ 6858000 h 6858000"/>
              <a:gd name="connsiteX3" fmla="*/ 0 w 9053138"/>
              <a:gd name="connsiteY3" fmla="*/ 6858000 h 6858000"/>
              <a:gd name="connsiteX4" fmla="*/ 0 w 9053138"/>
              <a:gd name="connsiteY4" fmla="*/ 0 h 6858000"/>
              <a:gd name="connsiteX0" fmla="*/ 0 w 9053138"/>
              <a:gd name="connsiteY0" fmla="*/ 0 h 6858000"/>
              <a:gd name="connsiteX1" fmla="*/ 9053138 w 9053138"/>
              <a:gd name="connsiteY1" fmla="*/ 0 h 6858000"/>
              <a:gd name="connsiteX2" fmla="*/ 7381501 w 9053138"/>
              <a:gd name="connsiteY2" fmla="*/ 6858000 h 6858000"/>
              <a:gd name="connsiteX3" fmla="*/ 0 w 9053138"/>
              <a:gd name="connsiteY3" fmla="*/ 6858000 h 6858000"/>
              <a:gd name="connsiteX4" fmla="*/ 0 w 9053138"/>
              <a:gd name="connsiteY4" fmla="*/ 0 h 6858000"/>
              <a:gd name="connsiteX0" fmla="*/ 0 w 9053138"/>
              <a:gd name="connsiteY0" fmla="*/ 0 h 6886575"/>
              <a:gd name="connsiteX1" fmla="*/ 9053138 w 9053138"/>
              <a:gd name="connsiteY1" fmla="*/ 0 h 6886575"/>
              <a:gd name="connsiteX2" fmla="*/ 7181476 w 9053138"/>
              <a:gd name="connsiteY2" fmla="*/ 6886575 h 6886575"/>
              <a:gd name="connsiteX3" fmla="*/ 0 w 9053138"/>
              <a:gd name="connsiteY3" fmla="*/ 6858000 h 6886575"/>
              <a:gd name="connsiteX4" fmla="*/ 0 w 9053138"/>
              <a:gd name="connsiteY4" fmla="*/ 0 h 6886575"/>
              <a:gd name="connsiteX0" fmla="*/ 0 w 9053138"/>
              <a:gd name="connsiteY0" fmla="*/ 0 h 6858000"/>
              <a:gd name="connsiteX1" fmla="*/ 9053138 w 9053138"/>
              <a:gd name="connsiteY1" fmla="*/ 0 h 6858000"/>
              <a:gd name="connsiteX2" fmla="*/ 7395789 w 9053138"/>
              <a:gd name="connsiteY2" fmla="*/ 6843713 h 6858000"/>
              <a:gd name="connsiteX3" fmla="*/ 0 w 9053138"/>
              <a:gd name="connsiteY3" fmla="*/ 6858000 h 6858000"/>
              <a:gd name="connsiteX4" fmla="*/ 0 w 9053138"/>
              <a:gd name="connsiteY4" fmla="*/ 0 h 6858000"/>
              <a:gd name="connsiteX0" fmla="*/ 0 w 9053138"/>
              <a:gd name="connsiteY0" fmla="*/ 0 h 6872288"/>
              <a:gd name="connsiteX1" fmla="*/ 9053138 w 9053138"/>
              <a:gd name="connsiteY1" fmla="*/ 0 h 6872288"/>
              <a:gd name="connsiteX2" fmla="*/ 7410077 w 9053138"/>
              <a:gd name="connsiteY2" fmla="*/ 6872288 h 6872288"/>
              <a:gd name="connsiteX3" fmla="*/ 0 w 9053138"/>
              <a:gd name="connsiteY3" fmla="*/ 6858000 h 6872288"/>
              <a:gd name="connsiteX4" fmla="*/ 0 w 9053138"/>
              <a:gd name="connsiteY4" fmla="*/ 0 h 687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53138" h="6872288">
                <a:moveTo>
                  <a:pt x="0" y="0"/>
                </a:moveTo>
                <a:lnTo>
                  <a:pt x="9053138" y="0"/>
                </a:lnTo>
                <a:lnTo>
                  <a:pt x="7410077" y="6872288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153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CD2024-DA0C-6A44-BDAE-42D4C14F9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4751" y="2877634"/>
            <a:ext cx="5565169" cy="910385"/>
          </a:xfrm>
        </p:spPr>
        <p:txBody>
          <a:bodyPr lIns="0" tIns="0" rIns="0" bIns="0" anchor="ctr"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en-GB" sz="4400" b="1" dirty="0">
                <a:solidFill>
                  <a:schemeClr val="bg1"/>
                </a:solidFill>
              </a:rPr>
              <a:t>Explainable AI </a:t>
            </a:r>
            <a:br>
              <a:rPr lang="en-GB" sz="4400" b="1" dirty="0">
                <a:solidFill>
                  <a:schemeClr val="bg1"/>
                </a:solidFill>
              </a:rPr>
            </a:br>
            <a:r>
              <a:rPr lang="en-GB" sz="4400" b="1" dirty="0">
                <a:solidFill>
                  <a:schemeClr val="bg1"/>
                </a:solidFill>
              </a:rPr>
              <a:t>Decision Making</a:t>
            </a:r>
            <a:endParaRPr lang="en-US" sz="25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43B091-7FC1-0248-93CE-D41B78333E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4751" y="4991748"/>
            <a:ext cx="5948363" cy="650119"/>
          </a:xfrm>
        </p:spPr>
        <p:txBody>
          <a:bodyPr lIns="0" tIns="0" rIns="0" bIns="0" anchor="t">
            <a:normAutofit fontScale="92500" lnSpcReduction="20000"/>
          </a:bodyPr>
          <a:lstStyle/>
          <a:p>
            <a:pPr algn="l"/>
            <a:r>
              <a:rPr lang="en-GB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Senior Research Associate </a:t>
            </a:r>
          </a:p>
          <a:p>
            <a:pPr algn="l"/>
            <a:r>
              <a:rPr lang="en-GB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BDFI &amp; SPAIS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AEA2F5-537B-9345-AAB2-0A77BB51A37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77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</a:endParaRPr>
          </a:p>
        </p:txBody>
      </p:sp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BD44E017-E047-1945-A466-22F7BA79D3B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574" y="308634"/>
            <a:ext cx="2709993" cy="1134025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34B74F6-CF44-954B-88B8-77CD7D6181CD}"/>
              </a:ext>
            </a:extLst>
          </p:cNvPr>
          <p:cNvCxnSpPr>
            <a:cxnSpLocks/>
          </p:cNvCxnSpPr>
          <p:nvPr/>
        </p:nvCxnSpPr>
        <p:spPr>
          <a:xfrm flipH="1">
            <a:off x="0" y="3408362"/>
            <a:ext cx="723014" cy="0"/>
          </a:xfrm>
          <a:prstGeom prst="line">
            <a:avLst/>
          </a:prstGeom>
          <a:ln w="635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reeform 59">
            <a:extLst>
              <a:ext uri="{FF2B5EF4-FFF2-40B4-BE49-F238E27FC236}">
                <a16:creationId xmlns:a16="http://schemas.microsoft.com/office/drawing/2014/main" id="{35193026-3E8C-0644-9F05-5D2C4B998FBB}"/>
              </a:ext>
            </a:extLst>
          </p:cNvPr>
          <p:cNvSpPr/>
          <p:nvPr/>
        </p:nvSpPr>
        <p:spPr>
          <a:xfrm>
            <a:off x="5306642" y="3402419"/>
            <a:ext cx="4025228" cy="3508744"/>
          </a:xfrm>
          <a:custGeom>
            <a:avLst/>
            <a:gdLst>
              <a:gd name="connsiteX0" fmla="*/ 0 w 3221665"/>
              <a:gd name="connsiteY0" fmla="*/ 0 h 3508744"/>
              <a:gd name="connsiteX1" fmla="*/ 3221665 w 3221665"/>
              <a:gd name="connsiteY1" fmla="*/ 0 h 3508744"/>
              <a:gd name="connsiteX2" fmla="*/ 2360428 w 3221665"/>
              <a:gd name="connsiteY2" fmla="*/ 3508744 h 3508744"/>
              <a:gd name="connsiteX0" fmla="*/ 0 w 4025228"/>
              <a:gd name="connsiteY0" fmla="*/ 0 h 3508744"/>
              <a:gd name="connsiteX1" fmla="*/ 4025228 w 4025228"/>
              <a:gd name="connsiteY1" fmla="*/ 0 h 3508744"/>
              <a:gd name="connsiteX2" fmla="*/ 3163991 w 4025228"/>
              <a:gd name="connsiteY2" fmla="*/ 3508744 h 3508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25228" h="3508744">
                <a:moveTo>
                  <a:pt x="0" y="0"/>
                </a:moveTo>
                <a:lnTo>
                  <a:pt x="4025228" y="0"/>
                </a:lnTo>
                <a:lnTo>
                  <a:pt x="3163991" y="3508744"/>
                </a:lnTo>
              </a:path>
            </a:pathLst>
          </a:cu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03A10B0-39DF-4FB5-90FB-9E80289638B7}"/>
              </a:ext>
            </a:extLst>
          </p:cNvPr>
          <p:cNvSpPr txBox="1">
            <a:spLocks/>
          </p:cNvSpPr>
          <p:nvPr/>
        </p:nvSpPr>
        <p:spPr>
          <a:xfrm>
            <a:off x="844751" y="3934691"/>
            <a:ext cx="5565169" cy="91038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GB" sz="3600" b="1" dirty="0">
                <a:solidFill>
                  <a:schemeClr val="bg1"/>
                </a:solidFill>
              </a:rPr>
              <a:t>Dr Marisela Gutierrez Lopez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406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328" y="123640"/>
            <a:ext cx="7123559" cy="836904"/>
          </a:xfrm>
        </p:spPr>
        <p:txBody>
          <a:bodyPr/>
          <a:lstStyle/>
          <a:p>
            <a:r>
              <a:rPr lang="en-US" b="1" dirty="0"/>
              <a:t>Explainable AI project</a:t>
            </a:r>
            <a:endParaRPr lang="en-GB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7511C3-529A-79E6-4B0A-4AC29C260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11283064" cy="4555200"/>
          </a:xfrm>
        </p:spPr>
        <p:txBody>
          <a:bodyPr/>
          <a:lstStyle/>
          <a:p>
            <a:r>
              <a:rPr lang="en-GB" dirty="0"/>
              <a:t>What makes AI explainable from a sociotechnical perspective?</a:t>
            </a:r>
          </a:p>
          <a:p>
            <a:pPr marL="152396" indent="0">
              <a:buNone/>
            </a:pPr>
            <a:endParaRPr lang="en-GB" dirty="0"/>
          </a:p>
          <a:p>
            <a:r>
              <a:rPr lang="en-GB" dirty="0"/>
              <a:t>Innovative methods and collaboration to reimagine Explainable AI with civic and commercial partners</a:t>
            </a:r>
          </a:p>
          <a:p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8D7B3DA-9CCA-0E98-D49B-D043A7156A22}"/>
              </a:ext>
            </a:extLst>
          </p:cNvPr>
          <p:cNvGrpSpPr>
            <a:grpSpLocks noChangeAspect="1"/>
          </p:cNvGrpSpPr>
          <p:nvPr/>
        </p:nvGrpSpPr>
        <p:grpSpPr>
          <a:xfrm>
            <a:off x="447120" y="3999974"/>
            <a:ext cx="11220024" cy="1159108"/>
            <a:chOff x="415600" y="4773402"/>
            <a:chExt cx="10608469" cy="1095930"/>
          </a:xfrm>
        </p:grpSpPr>
        <p:pic>
          <p:nvPicPr>
            <p:cNvPr id="4" name="Picture 2" descr="Knowle West Media Centre - West of England Combined Authority">
              <a:extLst>
                <a:ext uri="{FF2B5EF4-FFF2-40B4-BE49-F238E27FC236}">
                  <a16:creationId xmlns:a16="http://schemas.microsoft.com/office/drawing/2014/main" id="{6E547E67-E456-4C42-FF33-DA0C99CF32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8036" y="4902030"/>
              <a:ext cx="2507862" cy="933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Meet the Team — Black South West Network">
              <a:extLst>
                <a:ext uri="{FF2B5EF4-FFF2-40B4-BE49-F238E27FC236}">
                  <a16:creationId xmlns:a16="http://schemas.microsoft.com/office/drawing/2014/main" id="{4F11F4CC-EA4D-E878-9873-C775C1EBB7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600" y="4807070"/>
              <a:ext cx="2610641" cy="1028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Bristol Digital Futures Institute (@DigiFutures) / Twitter">
              <a:extLst>
                <a:ext uri="{FF2B5EF4-FFF2-40B4-BE49-F238E27FC236}">
                  <a16:creationId xmlns:a16="http://schemas.microsoft.com/office/drawing/2014/main" id="{2DDB0D35-1E7D-3C81-7426-A02B0FFF63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28139" y="4773402"/>
              <a:ext cx="1095930" cy="1095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Media Library | Press and Media | LV=">
              <a:extLst>
                <a:ext uri="{FF2B5EF4-FFF2-40B4-BE49-F238E27FC236}">
                  <a16:creationId xmlns:a16="http://schemas.microsoft.com/office/drawing/2014/main" id="{CDA541E3-9045-E6A5-699F-973580A436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7212" y="5019284"/>
              <a:ext cx="2418597" cy="699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21362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328" y="123640"/>
            <a:ext cx="7123559" cy="836904"/>
          </a:xfrm>
        </p:spPr>
        <p:txBody>
          <a:bodyPr/>
          <a:lstStyle/>
          <a:p>
            <a:r>
              <a:rPr lang="en-US" b="1" dirty="0"/>
              <a:t>Project impact</a:t>
            </a:r>
            <a:endParaRPr lang="en-GB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7511C3-529A-79E6-4B0A-4AC29C260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6475394" cy="4555200"/>
          </a:xfrm>
        </p:spPr>
        <p:txBody>
          <a:bodyPr/>
          <a:lstStyle/>
          <a:p>
            <a:r>
              <a:rPr lang="en-GB" dirty="0"/>
              <a:t>Integrating research into LV=GI processes and best practices</a:t>
            </a:r>
          </a:p>
          <a:p>
            <a:pPr marL="152396" indent="0">
              <a:buNone/>
            </a:pPr>
            <a:endParaRPr lang="en-GB" dirty="0"/>
          </a:p>
          <a:p>
            <a:r>
              <a:rPr lang="en-GB" dirty="0"/>
              <a:t>Delivering tangible benefits to communities in Bristol</a:t>
            </a:r>
          </a:p>
          <a:p>
            <a:pPr marL="152396" indent="0">
              <a:buNone/>
            </a:pPr>
            <a:endParaRPr lang="en-GB" dirty="0"/>
          </a:p>
          <a:p>
            <a:r>
              <a:rPr lang="en-GB" dirty="0"/>
              <a:t>Widening the horizon of sociotechnical research and innovation</a:t>
            </a:r>
          </a:p>
          <a:p>
            <a:endParaRPr lang="en-GB" dirty="0"/>
          </a:p>
        </p:txBody>
      </p:sp>
      <p:pic>
        <p:nvPicPr>
          <p:cNvPr id="10" name="Picture Placeholder 4">
            <a:extLst>
              <a:ext uri="{FF2B5EF4-FFF2-40B4-BE49-F238E27FC236}">
                <a16:creationId xmlns:a16="http://schemas.microsoft.com/office/drawing/2014/main" id="{15DA1314-158F-94AD-99C2-FF9862341D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11" r="2311"/>
          <a:stretch/>
        </p:blipFill>
        <p:spPr>
          <a:xfrm>
            <a:off x="7464031" y="0"/>
            <a:ext cx="4905769" cy="6858000"/>
          </a:xfrm>
          <a:custGeom>
            <a:avLst/>
            <a:gdLst>
              <a:gd name="connsiteX0" fmla="*/ 0 w 4134297"/>
              <a:gd name="connsiteY0" fmla="*/ 3544887 h 3544887"/>
              <a:gd name="connsiteX1" fmla="*/ 812701 w 4134297"/>
              <a:gd name="connsiteY1" fmla="*/ 0 h 3544887"/>
              <a:gd name="connsiteX2" fmla="*/ 4134297 w 4134297"/>
              <a:gd name="connsiteY2" fmla="*/ 0 h 3544887"/>
              <a:gd name="connsiteX3" fmla="*/ 3321596 w 4134297"/>
              <a:gd name="connsiteY3" fmla="*/ 3544887 h 3544887"/>
              <a:gd name="connsiteX4" fmla="*/ 0 w 4134297"/>
              <a:gd name="connsiteY4" fmla="*/ 3544887 h 3544887"/>
              <a:gd name="connsiteX0" fmla="*/ 0 w 4134907"/>
              <a:gd name="connsiteY0" fmla="*/ 3544887 h 3544887"/>
              <a:gd name="connsiteX1" fmla="*/ 812701 w 4134907"/>
              <a:gd name="connsiteY1" fmla="*/ 0 h 3544887"/>
              <a:gd name="connsiteX2" fmla="*/ 4134297 w 4134907"/>
              <a:gd name="connsiteY2" fmla="*/ 0 h 3544887"/>
              <a:gd name="connsiteX3" fmla="*/ 4134907 w 4134907"/>
              <a:gd name="connsiteY3" fmla="*/ 3544887 h 3544887"/>
              <a:gd name="connsiteX4" fmla="*/ 0 w 4134907"/>
              <a:gd name="connsiteY4" fmla="*/ 3544887 h 3544887"/>
              <a:gd name="connsiteX0" fmla="*/ 0 w 4134907"/>
              <a:gd name="connsiteY0" fmla="*/ 3544887 h 3544887"/>
              <a:gd name="connsiteX1" fmla="*/ 845054 w 4134907"/>
              <a:gd name="connsiteY1" fmla="*/ 15347 h 3544887"/>
              <a:gd name="connsiteX2" fmla="*/ 4134297 w 4134907"/>
              <a:gd name="connsiteY2" fmla="*/ 0 h 3544887"/>
              <a:gd name="connsiteX3" fmla="*/ 4134907 w 4134907"/>
              <a:gd name="connsiteY3" fmla="*/ 3544887 h 3544887"/>
              <a:gd name="connsiteX4" fmla="*/ 0 w 4134907"/>
              <a:gd name="connsiteY4" fmla="*/ 3544887 h 3544887"/>
              <a:gd name="connsiteX0" fmla="*/ 0 w 4134907"/>
              <a:gd name="connsiteY0" fmla="*/ 3552561 h 3552561"/>
              <a:gd name="connsiteX1" fmla="*/ 845054 w 4134907"/>
              <a:gd name="connsiteY1" fmla="*/ 0 h 3552561"/>
              <a:gd name="connsiteX2" fmla="*/ 4134297 w 4134907"/>
              <a:gd name="connsiteY2" fmla="*/ 7674 h 3552561"/>
              <a:gd name="connsiteX3" fmla="*/ 4134907 w 4134907"/>
              <a:gd name="connsiteY3" fmla="*/ 3552561 h 3552561"/>
              <a:gd name="connsiteX4" fmla="*/ 0 w 4134907"/>
              <a:gd name="connsiteY4" fmla="*/ 3552561 h 3552561"/>
              <a:gd name="connsiteX0" fmla="*/ 0 w 4134907"/>
              <a:gd name="connsiteY0" fmla="*/ 3544888 h 3544888"/>
              <a:gd name="connsiteX1" fmla="*/ 820790 w 4134907"/>
              <a:gd name="connsiteY1" fmla="*/ 0 h 3544888"/>
              <a:gd name="connsiteX2" fmla="*/ 4134297 w 4134907"/>
              <a:gd name="connsiteY2" fmla="*/ 1 h 3544888"/>
              <a:gd name="connsiteX3" fmla="*/ 4134907 w 4134907"/>
              <a:gd name="connsiteY3" fmla="*/ 3544888 h 3544888"/>
              <a:gd name="connsiteX4" fmla="*/ 0 w 4134907"/>
              <a:gd name="connsiteY4" fmla="*/ 3544888 h 3544888"/>
              <a:gd name="connsiteX0" fmla="*/ 0 w 4134907"/>
              <a:gd name="connsiteY0" fmla="*/ 3544888 h 3544888"/>
              <a:gd name="connsiteX1" fmla="*/ 879036 w 4134907"/>
              <a:gd name="connsiteY1" fmla="*/ 0 h 3544888"/>
              <a:gd name="connsiteX2" fmla="*/ 4134297 w 4134907"/>
              <a:gd name="connsiteY2" fmla="*/ 1 h 3544888"/>
              <a:gd name="connsiteX3" fmla="*/ 4134907 w 4134907"/>
              <a:gd name="connsiteY3" fmla="*/ 3544888 h 3544888"/>
              <a:gd name="connsiteX4" fmla="*/ 0 w 4134907"/>
              <a:gd name="connsiteY4" fmla="*/ 3544888 h 3544888"/>
              <a:gd name="connsiteX0" fmla="*/ 0 w 4134907"/>
              <a:gd name="connsiteY0" fmla="*/ 3544888 h 3544888"/>
              <a:gd name="connsiteX1" fmla="*/ 879036 w 4134907"/>
              <a:gd name="connsiteY1" fmla="*/ 0 h 3544888"/>
              <a:gd name="connsiteX2" fmla="*/ 4067731 w 4134907"/>
              <a:gd name="connsiteY2" fmla="*/ 7675 h 3544888"/>
              <a:gd name="connsiteX3" fmla="*/ 4134907 w 4134907"/>
              <a:gd name="connsiteY3" fmla="*/ 3544888 h 3544888"/>
              <a:gd name="connsiteX4" fmla="*/ 0 w 4134907"/>
              <a:gd name="connsiteY4" fmla="*/ 3544888 h 3544888"/>
              <a:gd name="connsiteX0" fmla="*/ 0 w 4068341"/>
              <a:gd name="connsiteY0" fmla="*/ 3544888 h 3544888"/>
              <a:gd name="connsiteX1" fmla="*/ 879036 w 4068341"/>
              <a:gd name="connsiteY1" fmla="*/ 0 h 3544888"/>
              <a:gd name="connsiteX2" fmla="*/ 4067731 w 4068341"/>
              <a:gd name="connsiteY2" fmla="*/ 7675 h 3544888"/>
              <a:gd name="connsiteX3" fmla="*/ 4068341 w 4068341"/>
              <a:gd name="connsiteY3" fmla="*/ 3544888 h 3544888"/>
              <a:gd name="connsiteX4" fmla="*/ 0 w 4068341"/>
              <a:gd name="connsiteY4" fmla="*/ 3544888 h 3544888"/>
              <a:gd name="connsiteX0" fmla="*/ 0 w 4068341"/>
              <a:gd name="connsiteY0" fmla="*/ 3544888 h 3544888"/>
              <a:gd name="connsiteX1" fmla="*/ 879036 w 4068341"/>
              <a:gd name="connsiteY1" fmla="*/ 0 h 3544888"/>
              <a:gd name="connsiteX2" fmla="*/ 4067731 w 4068341"/>
              <a:gd name="connsiteY2" fmla="*/ 7675 h 3544888"/>
              <a:gd name="connsiteX3" fmla="*/ 4068341 w 4068341"/>
              <a:gd name="connsiteY3" fmla="*/ 3544888 h 3544888"/>
              <a:gd name="connsiteX4" fmla="*/ 0 w 4068341"/>
              <a:gd name="connsiteY4" fmla="*/ 3544888 h 3544888"/>
              <a:gd name="connsiteX0" fmla="*/ 0 w 4068341"/>
              <a:gd name="connsiteY0" fmla="*/ 3544888 h 3544888"/>
              <a:gd name="connsiteX1" fmla="*/ 879036 w 4068341"/>
              <a:gd name="connsiteY1" fmla="*/ 0 h 3544888"/>
              <a:gd name="connsiteX2" fmla="*/ 4067731 w 4068341"/>
              <a:gd name="connsiteY2" fmla="*/ 1 h 3544888"/>
              <a:gd name="connsiteX3" fmla="*/ 4068341 w 4068341"/>
              <a:gd name="connsiteY3" fmla="*/ 3544888 h 3544888"/>
              <a:gd name="connsiteX4" fmla="*/ 0 w 4068341"/>
              <a:gd name="connsiteY4" fmla="*/ 3544888 h 3544888"/>
              <a:gd name="connsiteX0" fmla="*/ 0 w 4051699"/>
              <a:gd name="connsiteY0" fmla="*/ 3544888 h 3544888"/>
              <a:gd name="connsiteX1" fmla="*/ 862394 w 4051699"/>
              <a:gd name="connsiteY1" fmla="*/ 0 h 3544888"/>
              <a:gd name="connsiteX2" fmla="*/ 4051089 w 4051699"/>
              <a:gd name="connsiteY2" fmla="*/ 1 h 3544888"/>
              <a:gd name="connsiteX3" fmla="*/ 4051699 w 4051699"/>
              <a:gd name="connsiteY3" fmla="*/ 3544888 h 3544888"/>
              <a:gd name="connsiteX4" fmla="*/ 0 w 4051699"/>
              <a:gd name="connsiteY4" fmla="*/ 3544888 h 3544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1699" h="3544888">
                <a:moveTo>
                  <a:pt x="0" y="3544888"/>
                </a:moveTo>
                <a:lnTo>
                  <a:pt x="862394" y="0"/>
                </a:lnTo>
                <a:lnTo>
                  <a:pt x="4051089" y="1"/>
                </a:lnTo>
                <a:cubicBezTo>
                  <a:pt x="4051292" y="1181630"/>
                  <a:pt x="4051496" y="2363259"/>
                  <a:pt x="4051699" y="3544888"/>
                </a:cubicBezTo>
                <a:lnTo>
                  <a:pt x="0" y="3544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416081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-Trebuchet MS">
      <a:majorFont>
        <a:latin typeface="FS Rufus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S Rufu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BDFI partners open house" id="{1F2CD083-BD37-4EEE-A28C-6D1D1FEBD4A6}" vid="{879B320C-1534-4986-B0C4-8C993B74B0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erson_x002f_Group xmlns="460ac57b-0d1f-4eb1-85eb-5b4a2f770a27">
      <UserInfo>
        <DisplayName/>
        <AccountId xsi:nil="true"/>
        <AccountType/>
      </UserInfo>
    </Person_x002f_Group>
    <TaxCatchAll xmlns="edb9d0e4-5370-4cfb-9e4e-bdf6de379f60" xsi:nil="true"/>
    <lcf76f155ced4ddcb4097134ff3c332f xmlns="460ac57b-0d1f-4eb1-85eb-5b4a2f770a27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83B5E7C373F64DB40D2B5455D6305E" ma:contentTypeVersion="19" ma:contentTypeDescription="Create a new document." ma:contentTypeScope="" ma:versionID="d7b1f7c5c3bdb8a2d683ef37af001141">
  <xsd:schema xmlns:xsd="http://www.w3.org/2001/XMLSchema" xmlns:xs="http://www.w3.org/2001/XMLSchema" xmlns:p="http://schemas.microsoft.com/office/2006/metadata/properties" xmlns:ns2="460ac57b-0d1f-4eb1-85eb-5b4a2f770a27" xmlns:ns3="2138cab1-660b-49d7-829b-1c037677d1da" xmlns:ns4="edb9d0e4-5370-4cfb-9e4e-bdf6de379f60" targetNamespace="http://schemas.microsoft.com/office/2006/metadata/properties" ma:root="true" ma:fieldsID="2b8d6963d4d51129209ccd35451a3d2a" ns2:_="" ns3:_="" ns4:_="">
    <xsd:import namespace="460ac57b-0d1f-4eb1-85eb-5b4a2f770a27"/>
    <xsd:import namespace="2138cab1-660b-49d7-829b-1c037677d1da"/>
    <xsd:import namespace="edb9d0e4-5370-4cfb-9e4e-bdf6de379f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Person_x002f_Group" minOccurs="0"/>
                <xsd:element ref="ns4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0ac57b-0d1f-4eb1-85eb-5b4a2f770a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Person_x002f_Group" ma:index="21" nillable="true" ma:displayName="Person/Group" ma:list="UserInfo" ma:SharePointGroup="0" ma:internalName="Person_x002f_Group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dd084387-097e-4aef-8f33-0dee7b0eb5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38cab1-660b-49d7-829b-1c037677d1d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b9d0e4-5370-4cfb-9e4e-bdf6de379f60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b748cce8-ae14-41ae-841f-6c9f0949b0f1}" ma:internalName="TaxCatchAll" ma:showField="CatchAllData" ma:web="2138cab1-660b-49d7-829b-1c037677d1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169F1F2-0F46-4097-B584-B1B2E73F94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DF24254-4D5E-45FD-A318-402FD2E89791}">
  <ds:schemaRefs>
    <ds:schemaRef ds:uri="http://schemas.microsoft.com/office/2006/metadata/properties"/>
    <ds:schemaRef ds:uri="460ac57b-0d1f-4eb1-85eb-5b4a2f770a27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edb9d0e4-5370-4cfb-9e4e-bdf6de379f60"/>
    <ds:schemaRef ds:uri="2138cab1-660b-49d7-829b-1c037677d1da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EB2B6BB-E091-4B8F-9EA0-159AF01AD6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0ac57b-0d1f-4eb1-85eb-5b4a2f770a27"/>
    <ds:schemaRef ds:uri="2138cab1-660b-49d7-829b-1c037677d1da"/>
    <ds:schemaRef ds:uri="edb9d0e4-5370-4cfb-9e4e-bdf6de379f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BDFI partners open house</Template>
  <TotalTime>0</TotalTime>
  <Words>67</Words>
  <Application>Microsoft Office PowerPoint</Application>
  <PresentationFormat>Widescreen</PresentationFormat>
  <Paragraphs>14</Paragraphs>
  <Slides>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FS Rufus</vt:lpstr>
      <vt:lpstr>Helvetica Neue Medium</vt:lpstr>
      <vt:lpstr>Office Theme</vt:lpstr>
      <vt:lpstr>Explainable AI  Decision Making</vt:lpstr>
      <vt:lpstr>Explainable AI project</vt:lpstr>
      <vt:lpstr>Project impact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Explainable AI  Decision Making</dc:title>
  <dc:creator>Marisela Gutierrez Lopez</dc:creator>
  <cp:lastModifiedBy>Julia Walton</cp:lastModifiedBy>
  <cp:revision>1</cp:revision>
  <dcterms:created xsi:type="dcterms:W3CDTF">2022-11-28T11:43:39Z</dcterms:created>
  <dcterms:modified xsi:type="dcterms:W3CDTF">2022-12-13T10:09:53Z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0x0101001D83B5E7C373F64DB40D2B5455D6305E</vt:lpwstr>
  </property>
  <property fmtid="{D5CDD505-2E9C-101B-9397-08002B2CF9AE}" pid="3" name="MediaServiceImageTags">
    <vt:lpwstr/>
  </property>
</Properties>
</file>