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"/>
  </p:notesMasterIdLst>
  <p:sldIdLst>
    <p:sldId id="1836" r:id="rId2"/>
    <p:sldId id="183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61455-DABE-402A-BA88-3595CFE20D05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A9619C-9313-40FA-9393-E535F13905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8601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ac1de0c7d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ac1de0c7d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6028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705FC-7744-424D-9040-CD2BB1EE9F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2BE704-892A-9E46-BCF1-AFB9883C71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4C657-D955-7E45-8E8D-9546F3F69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2A469-35B3-0641-A4B5-9FA92AC25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56BE5-CCB3-8241-BEC4-604B60076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062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965-E95B-1645-B31E-39D8F9427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F11082-156B-4F46-B8F1-F5FA96D720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FD31E-5A52-BD4A-861B-514608D35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BB80C-672E-BD41-B461-822ABCFA9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E7DC0-6BA1-0846-ABFD-03BF43E22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94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6779E3-4E08-9D4A-9EEA-3B1F2AA8A3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35E312-AFF6-C941-BCDB-FE6C71C7D8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2026C-61BC-3045-AED2-97EA2AD87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3C9F4-AC2B-7E4F-84BF-A70C1B840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49936-FB2E-1741-A22D-5572F23DC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07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59764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059E0-E419-9040-B982-0FC96BADF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8A43C-12B1-F147-94C5-682575FF7A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F8FF5-FEB6-8E40-B274-577A65498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6433D-A480-D64C-BC94-3EB70DAA0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D6F5D-2E2F-9540-896F-4E47AC67C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724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7B968-85B9-1B4C-95A1-D29081084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0F71F1-E312-2A4B-AA3E-AA89B24DE2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E85F2-5925-D346-BD4E-046688097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4E77B-F4EF-2444-A189-7D9994D4C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98E35-F35F-234E-BDFC-C1D808DC4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944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39468-BB3C-4445-9350-238459B4B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470AC-0B60-C741-B515-A155075448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F4B698-0C29-C143-9F04-023BA51945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1B4BFA-6916-FB44-A372-E4A8BFF8A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39925F-B377-5143-98D4-4450B8EC0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168EC9-CBDC-A044-B88C-24E7871F2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42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35248-0347-6445-893B-4E9553B6A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6C4DD6-157C-3F43-8AA1-36636E47E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ABE329-DF86-9849-97FB-3930D135B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D46543-C06E-D04B-9F20-3771869F9A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3DB79D-E09D-8543-8D6B-3721C0763C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B8BC5B-665B-4D48-A80A-D30173511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D40AC5-4CF7-4148-8445-9DBCFE033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1F5B1E-4210-2247-84A1-5AEC809B9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943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69E27-8573-C54C-B87D-97289F025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D297B7-A1B2-AB42-AFF8-75927E10D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7C74CF-92BB-8847-98DA-5B3F2B38C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DD32CB-0BCE-DF41-B656-BB4FC49BC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63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E8BCBC-2354-3F49-B304-D8E3C967F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479088-0FB5-014D-8FA6-28A4E27EB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17C617-E77B-114A-9688-F6CBB99F5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565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F8AAC-0171-5C42-B3E6-06A259A4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32520-B96D-3C40-999E-C93D2760D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A0D9E8-F30F-1E4D-9413-49C76ABBF6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D748A8-7DAE-0B4B-AF5C-FF9793F9C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C16375-8F48-8F48-B527-70CB1EC2F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A317B6-B580-D840-AE04-F663D17B8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857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62CF1-761B-A74B-9AF7-D3727DBDA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4848E4-6ADC-C548-B53E-36A263DCD6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4590C2-C322-2448-9F53-D3D8020327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0B6D53-B6FA-DE48-B11B-2AC061002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0F34B1-D070-EC45-BE84-9514EF591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286DFD-2B8C-0F43-ACAC-0AC71CB6B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99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2FD2A0-E54F-9B48-BF4D-245BF18A5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C06DA-BC02-7046-BDEB-BA640065E3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50C6B-27A2-DE44-BB80-63BA311F87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93F0A-8954-6041-9763-F392100E0F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CBA82-9BE3-D24C-B87F-D33CAE58A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74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daniel.Neyland@bristol.ac.uk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video" Target="file:///D:\Removable%20Disk\CCTV2\Intrusion_Gdansk.wmv" TargetMode="External"/><Relationship Id="rId1" Type="http://schemas.microsoft.com/office/2007/relationships/media" Target="file:///D:\Removable%20Disk\CCTV2\Intrusion_Gdansk.wmv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 descr="A picture containing colorful, colored, looking, blue&#10;&#10;Description automatically generated">
            <a:extLst>
              <a:ext uri="{FF2B5EF4-FFF2-40B4-BE49-F238E27FC236}">
                <a16:creationId xmlns:a16="http://schemas.microsoft.com/office/drawing/2014/main" id="{1DCBEC58-372E-224F-BD6E-0EECC90675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003" y="-2666998"/>
            <a:ext cx="6857998" cy="121919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A9C1A4-0DCC-8A40-AFAC-1466017C71F7}"/>
              </a:ext>
            </a:extLst>
          </p:cNvPr>
          <p:cNvSpPr/>
          <p:nvPr/>
        </p:nvSpPr>
        <p:spPr>
          <a:xfrm>
            <a:off x="-1" y="188065"/>
            <a:ext cx="9053138" cy="6872288"/>
          </a:xfrm>
          <a:custGeom>
            <a:avLst/>
            <a:gdLst>
              <a:gd name="connsiteX0" fmla="*/ 0 w 8681663"/>
              <a:gd name="connsiteY0" fmla="*/ 0 h 6858000"/>
              <a:gd name="connsiteX1" fmla="*/ 8681663 w 8681663"/>
              <a:gd name="connsiteY1" fmla="*/ 0 h 6858000"/>
              <a:gd name="connsiteX2" fmla="*/ 8681663 w 8681663"/>
              <a:gd name="connsiteY2" fmla="*/ 6858000 h 6858000"/>
              <a:gd name="connsiteX3" fmla="*/ 0 w 8681663"/>
              <a:gd name="connsiteY3" fmla="*/ 6858000 h 6858000"/>
              <a:gd name="connsiteX4" fmla="*/ 0 w 8681663"/>
              <a:gd name="connsiteY4" fmla="*/ 0 h 6858000"/>
              <a:gd name="connsiteX0" fmla="*/ 0 w 9053138"/>
              <a:gd name="connsiteY0" fmla="*/ 0 h 6858000"/>
              <a:gd name="connsiteX1" fmla="*/ 9053138 w 9053138"/>
              <a:gd name="connsiteY1" fmla="*/ 0 h 6858000"/>
              <a:gd name="connsiteX2" fmla="*/ 8681663 w 9053138"/>
              <a:gd name="connsiteY2" fmla="*/ 6858000 h 6858000"/>
              <a:gd name="connsiteX3" fmla="*/ 0 w 9053138"/>
              <a:gd name="connsiteY3" fmla="*/ 6858000 h 6858000"/>
              <a:gd name="connsiteX4" fmla="*/ 0 w 9053138"/>
              <a:gd name="connsiteY4" fmla="*/ 0 h 6858000"/>
              <a:gd name="connsiteX0" fmla="*/ 0 w 9053138"/>
              <a:gd name="connsiteY0" fmla="*/ 0 h 6858000"/>
              <a:gd name="connsiteX1" fmla="*/ 9053138 w 9053138"/>
              <a:gd name="connsiteY1" fmla="*/ 0 h 6858000"/>
              <a:gd name="connsiteX2" fmla="*/ 7381501 w 9053138"/>
              <a:gd name="connsiteY2" fmla="*/ 6858000 h 6858000"/>
              <a:gd name="connsiteX3" fmla="*/ 0 w 9053138"/>
              <a:gd name="connsiteY3" fmla="*/ 6858000 h 6858000"/>
              <a:gd name="connsiteX4" fmla="*/ 0 w 9053138"/>
              <a:gd name="connsiteY4" fmla="*/ 0 h 6858000"/>
              <a:gd name="connsiteX0" fmla="*/ 0 w 9053138"/>
              <a:gd name="connsiteY0" fmla="*/ 0 h 6886575"/>
              <a:gd name="connsiteX1" fmla="*/ 9053138 w 9053138"/>
              <a:gd name="connsiteY1" fmla="*/ 0 h 6886575"/>
              <a:gd name="connsiteX2" fmla="*/ 7181476 w 9053138"/>
              <a:gd name="connsiteY2" fmla="*/ 6886575 h 6886575"/>
              <a:gd name="connsiteX3" fmla="*/ 0 w 9053138"/>
              <a:gd name="connsiteY3" fmla="*/ 6858000 h 6886575"/>
              <a:gd name="connsiteX4" fmla="*/ 0 w 9053138"/>
              <a:gd name="connsiteY4" fmla="*/ 0 h 6886575"/>
              <a:gd name="connsiteX0" fmla="*/ 0 w 9053138"/>
              <a:gd name="connsiteY0" fmla="*/ 0 h 6858000"/>
              <a:gd name="connsiteX1" fmla="*/ 9053138 w 9053138"/>
              <a:gd name="connsiteY1" fmla="*/ 0 h 6858000"/>
              <a:gd name="connsiteX2" fmla="*/ 7395789 w 9053138"/>
              <a:gd name="connsiteY2" fmla="*/ 6843713 h 6858000"/>
              <a:gd name="connsiteX3" fmla="*/ 0 w 9053138"/>
              <a:gd name="connsiteY3" fmla="*/ 6858000 h 6858000"/>
              <a:gd name="connsiteX4" fmla="*/ 0 w 9053138"/>
              <a:gd name="connsiteY4" fmla="*/ 0 h 6858000"/>
              <a:gd name="connsiteX0" fmla="*/ 0 w 9053138"/>
              <a:gd name="connsiteY0" fmla="*/ 0 h 6872288"/>
              <a:gd name="connsiteX1" fmla="*/ 9053138 w 9053138"/>
              <a:gd name="connsiteY1" fmla="*/ 0 h 6872288"/>
              <a:gd name="connsiteX2" fmla="*/ 7410077 w 9053138"/>
              <a:gd name="connsiteY2" fmla="*/ 6872288 h 6872288"/>
              <a:gd name="connsiteX3" fmla="*/ 0 w 9053138"/>
              <a:gd name="connsiteY3" fmla="*/ 6858000 h 6872288"/>
              <a:gd name="connsiteX4" fmla="*/ 0 w 9053138"/>
              <a:gd name="connsiteY4" fmla="*/ 0 h 687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53138" h="6872288">
                <a:moveTo>
                  <a:pt x="0" y="0"/>
                </a:moveTo>
                <a:lnTo>
                  <a:pt x="9053138" y="0"/>
                </a:lnTo>
                <a:lnTo>
                  <a:pt x="7410077" y="6872288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153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S Rufus" panose="020B0603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CD2024-DA0C-6A44-BDAE-42D4C14F9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4751" y="2959826"/>
            <a:ext cx="5565169" cy="910385"/>
          </a:xfrm>
        </p:spPr>
        <p:txBody>
          <a:bodyPr lIns="0" tIns="0" rIns="0" bIns="0" anchor="ctr"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US" sz="4400" b="1">
                <a:solidFill>
                  <a:schemeClr val="bg1"/>
                </a:solidFill>
              </a:rPr>
              <a:t>Visual Digital Data</a:t>
            </a:r>
            <a:br>
              <a:rPr lang="en-US" sz="4400" b="1">
                <a:solidFill>
                  <a:schemeClr val="bg1"/>
                </a:solidFill>
              </a:rPr>
            </a:br>
            <a:r>
              <a:rPr lang="en-US" sz="4400" b="1">
                <a:solidFill>
                  <a:schemeClr val="bg1"/>
                </a:solidFill>
              </a:rPr>
              <a:t>and Collective Concerns</a:t>
            </a:r>
            <a:endParaRPr lang="en-US" sz="250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43B091-7FC1-0248-93CE-D41B78333E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4751" y="5387819"/>
            <a:ext cx="5948363" cy="650119"/>
          </a:xfrm>
        </p:spPr>
        <p:txBody>
          <a:bodyPr lIns="0" tIns="0" rIns="0" bIns="0" anchor="t">
            <a:normAutofit/>
          </a:bodyPr>
          <a:lstStyle/>
          <a:p>
            <a:pPr algn="l"/>
            <a:r>
              <a:rPr lang="en-US" b="1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2</a:t>
            </a:r>
            <a:r>
              <a:rPr lang="en-GB" b="1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9</a:t>
            </a:r>
            <a:r>
              <a:rPr lang="en-GB" b="1" baseline="3000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th</a:t>
            </a:r>
            <a:r>
              <a:rPr lang="en-GB" b="1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 November, 2022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AEA2F5-537B-9345-AAB2-0A77BB51A37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77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FS Rufus" panose="020B0603020202020204"/>
              <a:ea typeface="+mn-ea"/>
              <a:cs typeface="+mn-cs"/>
            </a:endParaRPr>
          </a:p>
        </p:txBody>
      </p:sp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BD44E017-E047-1945-A466-22F7BA79D3B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574" y="308634"/>
            <a:ext cx="2709993" cy="1134025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34B74F6-CF44-954B-88B8-77CD7D6181CD}"/>
              </a:ext>
            </a:extLst>
          </p:cNvPr>
          <p:cNvCxnSpPr>
            <a:cxnSpLocks/>
          </p:cNvCxnSpPr>
          <p:nvPr/>
        </p:nvCxnSpPr>
        <p:spPr>
          <a:xfrm flipH="1">
            <a:off x="0" y="3408362"/>
            <a:ext cx="723014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reeform 59">
            <a:extLst>
              <a:ext uri="{FF2B5EF4-FFF2-40B4-BE49-F238E27FC236}">
                <a16:creationId xmlns:a16="http://schemas.microsoft.com/office/drawing/2014/main" id="{35193026-3E8C-0644-9F05-5D2C4B998FBB}"/>
              </a:ext>
            </a:extLst>
          </p:cNvPr>
          <p:cNvSpPr/>
          <p:nvPr/>
        </p:nvSpPr>
        <p:spPr>
          <a:xfrm>
            <a:off x="5306642" y="3402419"/>
            <a:ext cx="4025228" cy="3508744"/>
          </a:xfrm>
          <a:custGeom>
            <a:avLst/>
            <a:gdLst>
              <a:gd name="connsiteX0" fmla="*/ 0 w 3221665"/>
              <a:gd name="connsiteY0" fmla="*/ 0 h 3508744"/>
              <a:gd name="connsiteX1" fmla="*/ 3221665 w 3221665"/>
              <a:gd name="connsiteY1" fmla="*/ 0 h 3508744"/>
              <a:gd name="connsiteX2" fmla="*/ 2360428 w 3221665"/>
              <a:gd name="connsiteY2" fmla="*/ 3508744 h 3508744"/>
              <a:gd name="connsiteX0" fmla="*/ 0 w 4025228"/>
              <a:gd name="connsiteY0" fmla="*/ 0 h 3508744"/>
              <a:gd name="connsiteX1" fmla="*/ 4025228 w 4025228"/>
              <a:gd name="connsiteY1" fmla="*/ 0 h 3508744"/>
              <a:gd name="connsiteX2" fmla="*/ 3163991 w 4025228"/>
              <a:gd name="connsiteY2" fmla="*/ 3508744 h 3508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25228" h="3508744">
                <a:moveTo>
                  <a:pt x="0" y="0"/>
                </a:moveTo>
                <a:lnTo>
                  <a:pt x="4025228" y="0"/>
                </a:lnTo>
                <a:lnTo>
                  <a:pt x="3163991" y="3508744"/>
                </a:lnTo>
              </a:path>
            </a:pathLst>
          </a:cu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S Rufus" panose="020B0603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03A10B0-39DF-4FB5-90FB-9E80289638B7}"/>
              </a:ext>
            </a:extLst>
          </p:cNvPr>
          <p:cNvSpPr txBox="1">
            <a:spLocks/>
          </p:cNvSpPr>
          <p:nvPr/>
        </p:nvSpPr>
        <p:spPr>
          <a:xfrm>
            <a:off x="844751" y="4446611"/>
            <a:ext cx="5565169" cy="910385"/>
          </a:xfrm>
          <a:prstGeom prst="rect">
            <a:avLst/>
          </a:prstGeom>
        </p:spPr>
        <p:txBody>
          <a:bodyPr vert="horz" lIns="0" tIns="0" rIns="0" bIns="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S Rufus" panose="02020404030301010803"/>
                <a:ea typeface="+mj-ea"/>
                <a:cs typeface="+mj-cs"/>
              </a:rPr>
              <a:t>D</a:t>
            </a:r>
            <a:r>
              <a:rPr kumimoji="0" lang="en-GB" sz="3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S Rufus" panose="02020404030301010803"/>
                <a:ea typeface="+mj-ea"/>
                <a:cs typeface="+mj-cs"/>
              </a:rPr>
              <a:t>aniel</a:t>
            </a: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S Rufus" panose="02020404030301010803"/>
                <a:ea typeface="+mj-ea"/>
                <a:cs typeface="+mj-cs"/>
              </a:rPr>
              <a:t> Neyland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S Rufus" panose="02020404030301010803"/>
                <a:ea typeface="+mj-ea"/>
                <a:cs typeface="+mj-cs"/>
                <a:hlinkClick r:id="rId4"/>
              </a:rPr>
              <a:t>daniel.neyland@bristol.ac.uk</a:t>
            </a: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S Rufus" panose="02020404030301010803"/>
                <a:ea typeface="+mj-ea"/>
                <a:cs typeface="+mj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S Rufus" panose="02020404030301010803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03918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What's on – The Architecture Centre">
            <a:extLst>
              <a:ext uri="{FF2B5EF4-FFF2-40B4-BE49-F238E27FC236}">
                <a16:creationId xmlns:a16="http://schemas.microsoft.com/office/drawing/2014/main" id="{0A043B9B-AE64-4654-9C99-9028B3D16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795" y="123640"/>
            <a:ext cx="1983346" cy="83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B77805-B6CB-65FA-E4D3-786CDB8DB6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7653" y="1530849"/>
            <a:ext cx="4545016" cy="447834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76C9CCB-2654-D653-7096-B915591EB61A}"/>
              </a:ext>
            </a:extLst>
          </p:cNvPr>
          <p:cNvGrpSpPr/>
          <p:nvPr/>
        </p:nvGrpSpPr>
        <p:grpSpPr>
          <a:xfrm>
            <a:off x="835888" y="1438071"/>
            <a:ext cx="5713899" cy="4571119"/>
            <a:chOff x="2310764" y="2113907"/>
            <a:chExt cx="5713899" cy="4571119"/>
          </a:xfrm>
        </p:grpSpPr>
        <p:pic>
          <p:nvPicPr>
            <p:cNvPr id="11" name="Intrusion_Gdansk.wmv">
              <a:hlinkClick r:id="" action="ppaction://media"/>
              <a:extLst>
                <a:ext uri="{FF2B5EF4-FFF2-40B4-BE49-F238E27FC236}">
                  <a16:creationId xmlns:a16="http://schemas.microsoft.com/office/drawing/2014/main" id="{C04F61A6-5B14-2D76-9385-68160061D674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link="rId1"/>
                </p:ext>
              </p:extLst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2310764" y="2113907"/>
              <a:ext cx="5713899" cy="457111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71DD4BF-9867-A581-CC6F-5173F12D7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52634" y="2333343"/>
              <a:ext cx="859611" cy="4755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274500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-Trebuchet MS">
      <a:majorFont>
        <a:latin typeface="FS Rufus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S Rufu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DFI PPT Template  -  Read-Only" id="{60875188-CF64-4DED-A12D-0B8FAE555A82}" vid="{D3025887-0886-4CD9-A79E-F5504B9EEA9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</Words>
  <Application>Microsoft Office PowerPoint</Application>
  <PresentationFormat>Widescreen</PresentationFormat>
  <Paragraphs>4</Paragraphs>
  <Slides>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FS Rufus</vt:lpstr>
      <vt:lpstr>Helvetica Neue Medium</vt:lpstr>
      <vt:lpstr>5_Office Theme</vt:lpstr>
      <vt:lpstr>Visual Digital Data and Collective Concerns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Digital Data and Collective Concerns</dc:title>
  <dc:creator>Julia Walton</dc:creator>
  <cp:lastModifiedBy>Julia Walton</cp:lastModifiedBy>
  <cp:revision>1</cp:revision>
  <dcterms:created xsi:type="dcterms:W3CDTF">2022-12-13T10:36:56Z</dcterms:created>
  <dcterms:modified xsi:type="dcterms:W3CDTF">2022-12-13T10:37:18Z</dcterms:modified>
</cp:coreProperties>
</file>